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 id="277" r:id="rId49"/>
    <p:sldId id="278" r:id="rId50"/>
  </p:sldIdLst>
  <p:sldSz cx="7556500" cy="10693400"/>
  <p:notesSz cx="6858000" cy="9144000"/>
  <p:embeddedFontLst>
    <p:embeddedFont>
      <p:font typeface="Playfair Display" charset="1" panose="00000500000000000000"/>
      <p:regular r:id="rId6"/>
    </p:embeddedFont>
    <p:embeddedFont>
      <p:font typeface="Playfair Display Bold" charset="1" panose="00000800000000000000"/>
      <p:regular r:id="rId7"/>
    </p:embeddedFont>
    <p:embeddedFont>
      <p:font typeface="Playfair Display Italics" charset="1" panose="00000500000000000000"/>
      <p:regular r:id="rId8"/>
    </p:embeddedFont>
    <p:embeddedFont>
      <p:font typeface="Playfair Display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Hatton" charset="1" panose="00000500000000000000"/>
      <p:regular r:id="rId14"/>
    </p:embeddedFont>
    <p:embeddedFont>
      <p:font typeface="Hatton Bold" charset="1" panose="00000800000000000000"/>
      <p:regular r:id="rId15"/>
    </p:embeddedFont>
    <p:embeddedFont>
      <p:font typeface="Open Sans Light" charset="1" panose="020B0306030504020204"/>
      <p:regular r:id="rId16"/>
    </p:embeddedFont>
    <p:embeddedFont>
      <p:font typeface="Open Sans Light Bold" charset="1" panose="020B0806030504020204"/>
      <p:regular r:id="rId17"/>
    </p:embeddedFont>
    <p:embeddedFont>
      <p:font typeface="Open Sans Light Italics" charset="1" panose="020B0306030504020204"/>
      <p:regular r:id="rId18"/>
    </p:embeddedFont>
    <p:embeddedFont>
      <p:font typeface="Open Sans Light Bold Italics" charset="1" panose="020B0806030504020204"/>
      <p:regular r:id="rId19"/>
    </p:embeddedFont>
    <p:embeddedFont>
      <p:font typeface="Inter" charset="1" panose="020B0502030000000004"/>
      <p:regular r:id="rId20"/>
    </p:embeddedFont>
    <p:embeddedFont>
      <p:font typeface="Inter Bold" charset="1" panose="020B0802030000000004"/>
      <p:regular r:id="rId21"/>
    </p:embeddedFont>
    <p:embeddedFont>
      <p:font typeface="Inter Italics" charset="1" panose="020B0502030000000004"/>
      <p:regular r:id="rId22"/>
    </p:embeddedFont>
    <p:embeddedFont>
      <p:font typeface="Inter Bold Italics" charset="1" panose="020B0802030000000004"/>
      <p:regular r:id="rId23"/>
    </p:embeddedFont>
    <p:embeddedFont>
      <p:font typeface="Lovelace" charset="1" panose="00000500000000000000"/>
      <p:regular r:id="rId24"/>
    </p:embeddedFont>
    <p:embeddedFont>
      <p:font typeface="Lovelace Bold" charset="1" panose="00000700000000000000"/>
      <p:regular r:id="rId25"/>
    </p:embeddedFont>
    <p:embeddedFont>
      <p:font typeface="Lovelace Italics" charset="1" panose="00000500000000000000"/>
      <p:regular r:id="rId26"/>
    </p:embeddedFont>
    <p:embeddedFont>
      <p:font typeface="Lovelace Bold Italics" charset="1" panose="000007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49" Target="slides/slide22.xml" Type="http://schemas.openxmlformats.org/officeDocument/2006/relationships/slide"/><Relationship Id="rId5" Target="tableStyles.xml" Type="http://schemas.openxmlformats.org/officeDocument/2006/relationships/tableStyles"/><Relationship Id="rId50" Target="slides/slide2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https://el.wikipedia.org/wiki/%CE%97%CE%BB%CE%B5%CE%BA%CF%84%CF%81%CE%BF%CE%BD%CE%B9%CE%BA%CE%AE" TargetMode="External" Type="http://schemas.openxmlformats.org/officeDocument/2006/relationships/hyperlink"/><Relationship Id="rId4" Target="https://el.wikipedia.org/wiki/%CE%91%CE%BD%CF%84%CE%B9%CF%83%CF%84%CE%AC%CF%84%CE%B7%CF%82" TargetMode="External" Type="http://schemas.openxmlformats.org/officeDocument/2006/relationships/hyperlink"/><Relationship Id="rId5" Target="https://el.wikipedia.org/wiki/%CE%94%CE%B9%CE%B1%CE%B9%CF%81%CE%AD%CF%84%CE%B7%CF%82_%CF%84%CE%AC%CF%83%CE%B7%CF%82" TargetMode="External" Type="http://schemas.openxmlformats.org/officeDocument/2006/relationships/hyperlink"/><Relationship Id="rId6" Target="https://el.wikipedia.org/wiki/%CE%97%CE%BB%CE%B5%CE%BA%CF%84%CF%81%CE%B9%CE%BA%CF%8C_%CE%B4%CF%85%CE%BD%CE%B1%CE%BC%CE%B9%CE%BA%CF%8C" TargetMode="External" Type="http://schemas.openxmlformats.org/officeDocument/2006/relationships/hyperlink"/></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 Id="rId4" Target="../media/image15.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5413" y="2814359"/>
            <a:ext cx="5389174" cy="5857866"/>
            <a:chOff x="0" y="0"/>
            <a:chExt cx="7185565" cy="7810488"/>
          </a:xfrm>
        </p:grpSpPr>
        <p:pic>
          <p:nvPicPr>
            <p:cNvPr name="Picture 3" id="3"/>
            <p:cNvPicPr>
              <a:picLocks noChangeAspect="true"/>
            </p:cNvPicPr>
            <p:nvPr/>
          </p:nvPicPr>
          <p:blipFill>
            <a:blip r:embed="rId2"/>
            <a:srcRect l="19333" t="0" r="19333" b="0"/>
            <a:stretch>
              <a:fillRect/>
            </a:stretch>
          </p:blipFill>
          <p:spPr>
            <a:xfrm flipH="false" flipV="false">
              <a:off x="0" y="0"/>
              <a:ext cx="7185565" cy="7810488"/>
            </a:xfrm>
            <a:prstGeom prst="rect">
              <a:avLst/>
            </a:prstGeom>
          </p:spPr>
        </p:pic>
      </p:grpSp>
      <p:sp>
        <p:nvSpPr>
          <p:cNvPr name="AutoShape 4" id="4"/>
          <p:cNvSpPr/>
          <p:nvPr/>
        </p:nvSpPr>
        <p:spPr>
          <a:xfrm rot="0">
            <a:off x="985330" y="8969270"/>
            <a:ext cx="5589340" cy="0"/>
          </a:xfrm>
          <a:prstGeom prst="line">
            <a:avLst/>
          </a:prstGeom>
          <a:ln cap="flat" w="9525">
            <a:solidFill>
              <a:srgbClr val="000000"/>
            </a:solidFill>
            <a:prstDash val="solid"/>
            <a:headEnd type="none" len="sm" w="sm"/>
            <a:tailEnd type="none" len="sm" w="sm"/>
          </a:ln>
        </p:spPr>
      </p:sp>
      <p:sp>
        <p:nvSpPr>
          <p:cNvPr name="AutoShape 5" id="5"/>
          <p:cNvSpPr/>
          <p:nvPr/>
        </p:nvSpPr>
        <p:spPr>
          <a:xfrm rot="0">
            <a:off x="985330" y="2574026"/>
            <a:ext cx="5589340" cy="0"/>
          </a:xfrm>
          <a:prstGeom prst="line">
            <a:avLst/>
          </a:prstGeom>
          <a:ln cap="flat" w="9525">
            <a:solidFill>
              <a:srgbClr val="000000"/>
            </a:solidFill>
            <a:prstDash val="solid"/>
            <a:headEnd type="none" len="sm" w="sm"/>
            <a:tailEnd type="none" len="sm" w="sm"/>
          </a:ln>
        </p:spPr>
      </p:sp>
      <p:sp>
        <p:nvSpPr>
          <p:cNvPr name="TextBox 6" id="6"/>
          <p:cNvSpPr txBox="true"/>
          <p:nvPr/>
        </p:nvSpPr>
        <p:spPr>
          <a:xfrm rot="0">
            <a:off x="756000" y="1272568"/>
            <a:ext cx="6048000" cy="647700"/>
          </a:xfrm>
          <a:prstGeom prst="rect">
            <a:avLst/>
          </a:prstGeom>
        </p:spPr>
        <p:txBody>
          <a:bodyPr anchor="t" rtlCol="false" tIns="0" lIns="0" bIns="0" rIns="0">
            <a:spAutoFit/>
          </a:bodyPr>
          <a:lstStyle/>
          <a:p>
            <a:pPr algn="ctr" marL="0" indent="0" lvl="0">
              <a:lnSpc>
                <a:spcPts val="5399"/>
              </a:lnSpc>
            </a:pPr>
            <a:r>
              <a:rPr lang="en-US" sz="3999">
                <a:solidFill>
                  <a:srgbClr val="000000"/>
                </a:solidFill>
                <a:latin typeface="Playfair Display Bold"/>
              </a:rPr>
              <a:t>ΑΝΕΜΟΓΕΝΝΗΤΡΙΑ</a:t>
            </a:r>
          </a:p>
        </p:txBody>
      </p:sp>
      <p:sp>
        <p:nvSpPr>
          <p:cNvPr name="TextBox 7" id="7"/>
          <p:cNvSpPr txBox="true"/>
          <p:nvPr/>
        </p:nvSpPr>
        <p:spPr>
          <a:xfrm rot="0">
            <a:off x="1138976" y="9135206"/>
            <a:ext cx="5335611" cy="267247"/>
          </a:xfrm>
          <a:prstGeom prst="rect">
            <a:avLst/>
          </a:prstGeom>
        </p:spPr>
        <p:txBody>
          <a:bodyPr anchor="t" rtlCol="false" tIns="0" lIns="0" bIns="0" rIns="0">
            <a:spAutoFit/>
          </a:bodyPr>
          <a:lstStyle/>
          <a:p>
            <a:pPr algn="ctr">
              <a:lnSpc>
                <a:spcPts val="2178"/>
              </a:lnSpc>
            </a:pPr>
            <a:r>
              <a:rPr lang="en-US" sz="1556" spc="77">
                <a:solidFill>
                  <a:srgbClr val="000000"/>
                </a:solidFill>
                <a:latin typeface="Playfair Display"/>
              </a:rPr>
              <a:t>ΕΛΛΑΚ 2023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206" y="-106818"/>
            <a:ext cx="7663317" cy="1755716"/>
            <a:chOff x="0" y="0"/>
            <a:chExt cx="10217756" cy="2340955"/>
          </a:xfrm>
        </p:grpSpPr>
        <p:sp>
          <p:nvSpPr>
            <p:cNvPr name="AutoShape 3" id="3"/>
            <p:cNvSpPr/>
            <p:nvPr/>
          </p:nvSpPr>
          <p:spPr>
            <a:xfrm>
              <a:off x="0" y="0"/>
              <a:ext cx="10217756" cy="2340955"/>
            </a:xfrm>
            <a:prstGeom prst="rect">
              <a:avLst/>
            </a:prstGeom>
            <a:solidFill>
              <a:srgbClr val="F7F4F0"/>
            </a:solidFill>
          </p:spPr>
        </p:sp>
      </p:grpSp>
      <p:grpSp>
        <p:nvGrpSpPr>
          <p:cNvPr name="Group 4" id="4"/>
          <p:cNvGrpSpPr/>
          <p:nvPr/>
        </p:nvGrpSpPr>
        <p:grpSpPr>
          <a:xfrm rot="0">
            <a:off x="756000" y="4212702"/>
            <a:ext cx="6037449" cy="2470578"/>
            <a:chOff x="0" y="0"/>
            <a:chExt cx="48498386" cy="19845975"/>
          </a:xfrm>
        </p:grpSpPr>
        <p:sp>
          <p:nvSpPr>
            <p:cNvPr name="Freeform 5" id="5"/>
            <p:cNvSpPr/>
            <p:nvPr/>
          </p:nvSpPr>
          <p:spPr>
            <a:xfrm flipH="false" flipV="false" rot="0">
              <a:off x="0" y="0"/>
              <a:ext cx="48498385" cy="19845975"/>
            </a:xfrm>
            <a:custGeom>
              <a:avLst/>
              <a:gdLst/>
              <a:ahLst/>
              <a:cxnLst/>
              <a:rect r="r" b="b" t="t" l="l"/>
              <a:pathLst>
                <a:path h="19845975" w="48498385">
                  <a:moveTo>
                    <a:pt x="0" y="0"/>
                  </a:moveTo>
                  <a:lnTo>
                    <a:pt x="0" y="19845975"/>
                  </a:lnTo>
                  <a:lnTo>
                    <a:pt x="48498385" y="19845975"/>
                  </a:lnTo>
                  <a:lnTo>
                    <a:pt x="48498385" y="0"/>
                  </a:lnTo>
                  <a:lnTo>
                    <a:pt x="0" y="0"/>
                  </a:lnTo>
                  <a:close/>
                  <a:moveTo>
                    <a:pt x="48437425" y="19785016"/>
                  </a:moveTo>
                  <a:lnTo>
                    <a:pt x="59690" y="19785016"/>
                  </a:lnTo>
                  <a:lnTo>
                    <a:pt x="59690" y="59690"/>
                  </a:lnTo>
                  <a:lnTo>
                    <a:pt x="48437425" y="59690"/>
                  </a:lnTo>
                  <a:lnTo>
                    <a:pt x="48437425" y="19785016"/>
                  </a:lnTo>
                  <a:close/>
                </a:path>
              </a:pathLst>
            </a:custGeom>
            <a:solidFill>
              <a:srgbClr val="000000"/>
            </a:solidFill>
          </p:spPr>
        </p:sp>
      </p:grpSp>
      <p:grpSp>
        <p:nvGrpSpPr>
          <p:cNvPr name="Group 6" id="6"/>
          <p:cNvGrpSpPr/>
          <p:nvPr/>
        </p:nvGrpSpPr>
        <p:grpSpPr>
          <a:xfrm rot="0">
            <a:off x="877726" y="4315002"/>
            <a:ext cx="5793996" cy="2265979"/>
            <a:chOff x="0" y="0"/>
            <a:chExt cx="7725328" cy="3021305"/>
          </a:xfrm>
        </p:grpSpPr>
        <p:pic>
          <p:nvPicPr>
            <p:cNvPr name="Picture 7" id="7"/>
            <p:cNvPicPr>
              <a:picLocks noChangeAspect="true"/>
            </p:cNvPicPr>
            <p:nvPr/>
          </p:nvPicPr>
          <p:blipFill>
            <a:blip r:embed="rId2"/>
            <a:srcRect l="0" t="20668" r="0" b="20668"/>
            <a:stretch>
              <a:fillRect/>
            </a:stretch>
          </p:blipFill>
          <p:spPr>
            <a:xfrm flipH="false" flipV="false">
              <a:off x="0" y="0"/>
              <a:ext cx="7725328" cy="3021305"/>
            </a:xfrm>
            <a:prstGeom prst="rect">
              <a:avLst/>
            </a:prstGeom>
          </p:spPr>
        </p:pic>
      </p:grpSp>
      <p:sp>
        <p:nvSpPr>
          <p:cNvPr name="AutoShape 8" id="8"/>
          <p:cNvSpPr/>
          <p:nvPr/>
        </p:nvSpPr>
        <p:spPr>
          <a:xfrm rot="0">
            <a:off x="756000" y="1388840"/>
            <a:ext cx="6058551" cy="0"/>
          </a:xfrm>
          <a:prstGeom prst="line">
            <a:avLst/>
          </a:prstGeom>
          <a:ln cap="rnd" w="9525">
            <a:solidFill>
              <a:srgbClr val="000000"/>
            </a:solidFill>
            <a:prstDash val="solid"/>
            <a:headEnd type="none" len="sm" w="sm"/>
            <a:tailEnd type="none" len="sm" w="sm"/>
          </a:ln>
        </p:spPr>
      </p:sp>
      <p:sp>
        <p:nvSpPr>
          <p:cNvPr name="Freeform 9" id="9"/>
          <p:cNvSpPr/>
          <p:nvPr/>
        </p:nvSpPr>
        <p:spPr>
          <a:xfrm flipH="false" flipV="false" rot="0">
            <a:off x="3017993" y="8235663"/>
            <a:ext cx="1513463" cy="2840972"/>
          </a:xfrm>
          <a:custGeom>
            <a:avLst/>
            <a:gdLst/>
            <a:ahLst/>
            <a:cxnLst/>
            <a:rect r="r" b="b" t="t" l="l"/>
            <a:pathLst>
              <a:path h="2840972" w="1513463">
                <a:moveTo>
                  <a:pt x="0" y="0"/>
                </a:moveTo>
                <a:lnTo>
                  <a:pt x="1513463" y="0"/>
                </a:lnTo>
                <a:lnTo>
                  <a:pt x="1513463" y="2840972"/>
                </a:lnTo>
                <a:lnTo>
                  <a:pt x="0" y="2840972"/>
                </a:lnTo>
                <a:lnTo>
                  <a:pt x="0" y="0"/>
                </a:lnTo>
                <a:close/>
              </a:path>
            </a:pathLst>
          </a:custGeom>
          <a:blipFill>
            <a:blip r:embed="rId3">
              <a:alphaModFix amt="27000"/>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4597111" y="7133238"/>
            <a:ext cx="3024000" cy="2755620"/>
          </a:xfrm>
          <a:custGeom>
            <a:avLst/>
            <a:gdLst/>
            <a:ahLst/>
            <a:cxnLst/>
            <a:rect r="r" b="b" t="t" l="l"/>
            <a:pathLst>
              <a:path h="2755620" w="3024000">
                <a:moveTo>
                  <a:pt x="0" y="0"/>
                </a:moveTo>
                <a:lnTo>
                  <a:pt x="3024000" y="0"/>
                </a:lnTo>
                <a:lnTo>
                  <a:pt x="3024000" y="2755620"/>
                </a:lnTo>
                <a:lnTo>
                  <a:pt x="0" y="2755620"/>
                </a:lnTo>
                <a:lnTo>
                  <a:pt x="0" y="0"/>
                </a:lnTo>
                <a:close/>
              </a:path>
            </a:pathLst>
          </a:custGeom>
          <a:blipFill>
            <a:blip r:embed="rId5">
              <a:alphaModFix amt="27000"/>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756000" y="415440"/>
            <a:ext cx="6048000" cy="720725"/>
          </a:xfrm>
          <a:prstGeom prst="rect">
            <a:avLst/>
          </a:prstGeom>
        </p:spPr>
        <p:txBody>
          <a:bodyPr anchor="t" rtlCol="false" tIns="0" lIns="0" bIns="0" rIns="0">
            <a:spAutoFit/>
          </a:bodyPr>
          <a:lstStyle/>
          <a:p>
            <a:pPr algn="ctr">
              <a:lnSpc>
                <a:spcPts val="2800"/>
              </a:lnSpc>
            </a:pPr>
            <a:r>
              <a:rPr lang="en-US" sz="2500" spc="62">
                <a:solidFill>
                  <a:srgbClr val="000000"/>
                </a:solidFill>
                <a:latin typeface="Open Sans Light Bold"/>
              </a:rPr>
              <a:t>Πόσα είδη πλωτών ανεμογεννητριών γνωρίζετε;</a:t>
            </a:r>
          </a:p>
        </p:txBody>
      </p:sp>
      <p:sp>
        <p:nvSpPr>
          <p:cNvPr name="TextBox 12" id="12"/>
          <p:cNvSpPr txBox="true"/>
          <p:nvPr/>
        </p:nvSpPr>
        <p:spPr>
          <a:xfrm rot="0">
            <a:off x="756000" y="2394035"/>
            <a:ext cx="6048000" cy="1092581"/>
          </a:xfrm>
          <a:prstGeom prst="rect">
            <a:avLst/>
          </a:prstGeom>
        </p:spPr>
        <p:txBody>
          <a:bodyPr anchor="t" rtlCol="false" tIns="0" lIns="0" bIns="0" rIns="0">
            <a:spAutoFit/>
          </a:bodyPr>
          <a:lstStyle/>
          <a:p>
            <a:pPr algn="just">
              <a:lnSpc>
                <a:spcPts val="1792"/>
              </a:lnSpc>
            </a:pPr>
            <a:r>
              <a:rPr lang="en-US" sz="1600" spc="40">
                <a:solidFill>
                  <a:srgbClr val="000000"/>
                </a:solidFill>
                <a:latin typeface="Open Sans Light"/>
              </a:rPr>
              <a:t>Υπάρχουν ανεμογεννήτριες σταθερού πυθμένα, δηλαδή η βάση τους είναι στερεωμένη στον πυθμένα της θάλασσας. Επίσης υπάρχουν αυτές που είναι τοποθετημένες σε πλωτές πλατφόρμες, οι οποίες στερεώνονται στον πυθμένα με άγκιστρα και καλώδια πρόσδεσης.</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206" y="-106818"/>
            <a:ext cx="7663317" cy="1755716"/>
            <a:chOff x="0" y="0"/>
            <a:chExt cx="10217756" cy="2340955"/>
          </a:xfrm>
        </p:grpSpPr>
        <p:sp>
          <p:nvSpPr>
            <p:cNvPr name="AutoShape 3" id="3"/>
            <p:cNvSpPr/>
            <p:nvPr/>
          </p:nvSpPr>
          <p:spPr>
            <a:xfrm>
              <a:off x="0" y="0"/>
              <a:ext cx="10217756" cy="2340955"/>
            </a:xfrm>
            <a:prstGeom prst="rect">
              <a:avLst/>
            </a:prstGeom>
            <a:solidFill>
              <a:srgbClr val="F7F4F0"/>
            </a:solidFill>
          </p:spPr>
        </p:sp>
      </p:grpSp>
      <p:grpSp>
        <p:nvGrpSpPr>
          <p:cNvPr name="Group 4" id="4"/>
          <p:cNvGrpSpPr/>
          <p:nvPr/>
        </p:nvGrpSpPr>
        <p:grpSpPr>
          <a:xfrm rot="0">
            <a:off x="760177" y="3911275"/>
            <a:ext cx="3121362" cy="5723298"/>
            <a:chOff x="0" y="0"/>
            <a:chExt cx="25073671" cy="45974834"/>
          </a:xfrm>
        </p:grpSpPr>
        <p:sp>
          <p:nvSpPr>
            <p:cNvPr name="Freeform 5" id="5"/>
            <p:cNvSpPr/>
            <p:nvPr/>
          </p:nvSpPr>
          <p:spPr>
            <a:xfrm flipH="false" flipV="false" rot="0">
              <a:off x="0" y="0"/>
              <a:ext cx="25073671" cy="45974834"/>
            </a:xfrm>
            <a:custGeom>
              <a:avLst/>
              <a:gdLst/>
              <a:ahLst/>
              <a:cxnLst/>
              <a:rect r="r" b="b" t="t" l="l"/>
              <a:pathLst>
                <a:path h="45974834" w="25073671">
                  <a:moveTo>
                    <a:pt x="0" y="0"/>
                  </a:moveTo>
                  <a:lnTo>
                    <a:pt x="0" y="45974834"/>
                  </a:lnTo>
                  <a:lnTo>
                    <a:pt x="25073671" y="45974834"/>
                  </a:lnTo>
                  <a:lnTo>
                    <a:pt x="25073671" y="0"/>
                  </a:lnTo>
                  <a:lnTo>
                    <a:pt x="0" y="0"/>
                  </a:lnTo>
                  <a:close/>
                  <a:moveTo>
                    <a:pt x="25012710" y="45913873"/>
                  </a:moveTo>
                  <a:lnTo>
                    <a:pt x="59690" y="45913873"/>
                  </a:lnTo>
                  <a:lnTo>
                    <a:pt x="59690" y="59690"/>
                  </a:lnTo>
                  <a:lnTo>
                    <a:pt x="25012710" y="59690"/>
                  </a:lnTo>
                  <a:lnTo>
                    <a:pt x="25012710" y="45913873"/>
                  </a:lnTo>
                  <a:close/>
                </a:path>
              </a:pathLst>
            </a:custGeom>
            <a:solidFill>
              <a:srgbClr val="000000"/>
            </a:solidFill>
          </p:spPr>
        </p:sp>
      </p:grpSp>
      <p:grpSp>
        <p:nvGrpSpPr>
          <p:cNvPr name="Group 6" id="6"/>
          <p:cNvGrpSpPr/>
          <p:nvPr/>
        </p:nvGrpSpPr>
        <p:grpSpPr>
          <a:xfrm rot="0">
            <a:off x="881904" y="4013575"/>
            <a:ext cx="2902274" cy="5473601"/>
            <a:chOff x="0" y="0"/>
            <a:chExt cx="3869698" cy="7298134"/>
          </a:xfrm>
        </p:grpSpPr>
        <p:pic>
          <p:nvPicPr>
            <p:cNvPr name="Picture 7" id="7"/>
            <p:cNvPicPr>
              <a:picLocks noChangeAspect="true"/>
            </p:cNvPicPr>
            <p:nvPr/>
          </p:nvPicPr>
          <p:blipFill>
            <a:blip r:embed="rId2"/>
            <a:srcRect l="14186" t="0" r="14186" b="0"/>
            <a:stretch>
              <a:fillRect/>
            </a:stretch>
          </p:blipFill>
          <p:spPr>
            <a:xfrm flipH="false" flipV="false">
              <a:off x="0" y="0"/>
              <a:ext cx="3869698" cy="7298134"/>
            </a:xfrm>
            <a:prstGeom prst="rect">
              <a:avLst/>
            </a:prstGeom>
          </p:spPr>
        </p:pic>
      </p:grpSp>
      <p:sp>
        <p:nvSpPr>
          <p:cNvPr name="AutoShape 8" id="8"/>
          <p:cNvSpPr/>
          <p:nvPr/>
        </p:nvSpPr>
        <p:spPr>
          <a:xfrm rot="0">
            <a:off x="756000" y="1388840"/>
            <a:ext cx="6058551" cy="0"/>
          </a:xfrm>
          <a:prstGeom prst="line">
            <a:avLst/>
          </a:prstGeom>
          <a:ln cap="rnd" w="9525">
            <a:solidFill>
              <a:srgbClr val="000000"/>
            </a:solidFill>
            <a:prstDash val="solid"/>
            <a:headEnd type="none" len="sm" w="sm"/>
            <a:tailEnd type="none" len="sm" w="sm"/>
          </a:ln>
        </p:spPr>
      </p:sp>
      <p:sp>
        <p:nvSpPr>
          <p:cNvPr name="TextBox 9" id="9"/>
          <p:cNvSpPr txBox="true"/>
          <p:nvPr/>
        </p:nvSpPr>
        <p:spPr>
          <a:xfrm rot="0">
            <a:off x="756000" y="415440"/>
            <a:ext cx="6048000" cy="720725"/>
          </a:xfrm>
          <a:prstGeom prst="rect">
            <a:avLst/>
          </a:prstGeom>
        </p:spPr>
        <p:txBody>
          <a:bodyPr anchor="t" rtlCol="false" tIns="0" lIns="0" bIns="0" rIns="0">
            <a:spAutoFit/>
          </a:bodyPr>
          <a:lstStyle/>
          <a:p>
            <a:pPr algn="ctr">
              <a:lnSpc>
                <a:spcPts val="2800"/>
              </a:lnSpc>
            </a:pPr>
            <a:r>
              <a:rPr lang="en-US" sz="2500" spc="62">
                <a:solidFill>
                  <a:srgbClr val="000000"/>
                </a:solidFill>
                <a:latin typeface="Open Sans Light Bold"/>
              </a:rPr>
              <a:t>Κατασκευή ανεμογεννήτριας για τη μακέτα</a:t>
            </a:r>
          </a:p>
        </p:txBody>
      </p:sp>
      <p:sp>
        <p:nvSpPr>
          <p:cNvPr name="TextBox 10" id="10"/>
          <p:cNvSpPr txBox="true"/>
          <p:nvPr/>
        </p:nvSpPr>
        <p:spPr>
          <a:xfrm rot="0">
            <a:off x="756000" y="2503572"/>
            <a:ext cx="6048000" cy="873506"/>
          </a:xfrm>
          <a:prstGeom prst="rect">
            <a:avLst/>
          </a:prstGeom>
        </p:spPr>
        <p:txBody>
          <a:bodyPr anchor="t" rtlCol="false" tIns="0" lIns="0" bIns="0" rIns="0">
            <a:spAutoFit/>
          </a:bodyPr>
          <a:lstStyle/>
          <a:p>
            <a:pPr algn="just">
              <a:lnSpc>
                <a:spcPts val="1792"/>
              </a:lnSpc>
            </a:pPr>
            <a:r>
              <a:rPr lang="en-US" sz="1600" spc="40">
                <a:solidFill>
                  <a:srgbClr val="000000"/>
                </a:solidFill>
                <a:latin typeface="Open Sans Light"/>
              </a:rPr>
              <a:t>Δημιουργήσαμε τρεις ανεμογεννήτριες με τον ίδιο τρόπο. Η κάθετη στήλη, που ουσιαστικά είναι η βάση στήριξης κατασκευάζεται από λεπτό χαρτόνι. Μέσα από αυτό περνάνε τα καλώδια του dc motor.</a:t>
            </a:r>
          </a:p>
        </p:txBody>
      </p:sp>
      <p:sp>
        <p:nvSpPr>
          <p:cNvPr name="TextBox 11" id="11"/>
          <p:cNvSpPr txBox="true"/>
          <p:nvPr/>
        </p:nvSpPr>
        <p:spPr>
          <a:xfrm rot="0">
            <a:off x="4291058" y="3930325"/>
            <a:ext cx="2527671" cy="2626106"/>
          </a:xfrm>
          <a:prstGeom prst="rect">
            <a:avLst/>
          </a:prstGeom>
        </p:spPr>
        <p:txBody>
          <a:bodyPr anchor="t" rtlCol="false" tIns="0" lIns="0" bIns="0" rIns="0">
            <a:spAutoFit/>
          </a:bodyPr>
          <a:lstStyle/>
          <a:p>
            <a:pPr>
              <a:lnSpc>
                <a:spcPts val="1792"/>
              </a:lnSpc>
            </a:pPr>
            <a:r>
              <a:rPr lang="en-US" sz="1600" spc="40">
                <a:solidFill>
                  <a:srgbClr val="000000"/>
                </a:solidFill>
                <a:latin typeface="Open Sans Light"/>
              </a:rPr>
              <a:t>Το κυρίως σώμα της ανεμογεννήτριας έχει κατασκευαστεί από πιο χοντρό χαρτόνι. Μέσα σε αυτό πρέπει να κολλήσουμε τον κινητήρα. Τα πτερύγια της έχουν σχεδιαστεί στο https://www.tinkercad.com/login και θα εκτυπωθούν από έναν 3d εκτυπωτή mini prusa.</a:t>
            </a:r>
          </a:p>
        </p:txBody>
      </p:sp>
      <p:sp>
        <p:nvSpPr>
          <p:cNvPr name="TextBox 12" id="12"/>
          <p:cNvSpPr txBox="true"/>
          <p:nvPr/>
        </p:nvSpPr>
        <p:spPr>
          <a:xfrm rot="0">
            <a:off x="4291058" y="7056613"/>
            <a:ext cx="2527671" cy="1311656"/>
          </a:xfrm>
          <a:prstGeom prst="rect">
            <a:avLst/>
          </a:prstGeom>
        </p:spPr>
        <p:txBody>
          <a:bodyPr anchor="t" rtlCol="false" tIns="0" lIns="0" bIns="0" rIns="0">
            <a:spAutoFit/>
          </a:bodyPr>
          <a:lstStyle/>
          <a:p>
            <a:pPr>
              <a:lnSpc>
                <a:spcPts val="1792"/>
              </a:lnSpc>
            </a:pPr>
            <a:r>
              <a:rPr lang="en-US" sz="1600" spc="40">
                <a:solidFill>
                  <a:srgbClr val="000000"/>
                </a:solidFill>
                <a:latin typeface="Open Sans Light"/>
              </a:rPr>
              <a:t>Τα καλώδια του dc motor συνδέονται σε ένα microbit που ουσιαστικά λειτουργεί ως τροφοδοσία και το περιστρέφει.</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6000" y="756000"/>
            <a:ext cx="6048000" cy="383576"/>
            <a:chOff x="0" y="0"/>
            <a:chExt cx="8064000" cy="511435"/>
          </a:xfrm>
        </p:grpSpPr>
        <p:sp>
          <p:nvSpPr>
            <p:cNvPr name="AutoShape 3" id="3"/>
            <p:cNvSpPr/>
            <p:nvPr/>
          </p:nvSpPr>
          <p:spPr>
            <a:xfrm>
              <a:off x="0" y="0"/>
              <a:ext cx="8064000" cy="511435"/>
            </a:xfrm>
            <a:prstGeom prst="rect">
              <a:avLst/>
            </a:prstGeom>
            <a:solidFill>
              <a:srgbClr val="F7F4F0"/>
            </a:solidFill>
          </p:spPr>
        </p:sp>
      </p:grpSp>
      <p:grpSp>
        <p:nvGrpSpPr>
          <p:cNvPr name="Group 4" id="4"/>
          <p:cNvGrpSpPr/>
          <p:nvPr/>
        </p:nvGrpSpPr>
        <p:grpSpPr>
          <a:xfrm rot="0">
            <a:off x="720000" y="5261012"/>
            <a:ext cx="6048000" cy="383576"/>
            <a:chOff x="0" y="0"/>
            <a:chExt cx="8064000" cy="511435"/>
          </a:xfrm>
        </p:grpSpPr>
        <p:sp>
          <p:nvSpPr>
            <p:cNvPr name="AutoShape 5" id="5"/>
            <p:cNvSpPr/>
            <p:nvPr/>
          </p:nvSpPr>
          <p:spPr>
            <a:xfrm>
              <a:off x="0" y="0"/>
              <a:ext cx="8064000" cy="511435"/>
            </a:xfrm>
            <a:prstGeom prst="rect">
              <a:avLst/>
            </a:prstGeom>
            <a:solidFill>
              <a:srgbClr val="F7F4F0"/>
            </a:solidFill>
          </p:spPr>
        </p:sp>
      </p:grpSp>
      <p:sp>
        <p:nvSpPr>
          <p:cNvPr name="Freeform 6" id="6"/>
          <p:cNvSpPr/>
          <p:nvPr/>
        </p:nvSpPr>
        <p:spPr>
          <a:xfrm flipH="false" flipV="false" rot="0">
            <a:off x="756000" y="7352169"/>
            <a:ext cx="6012000" cy="2485819"/>
          </a:xfrm>
          <a:custGeom>
            <a:avLst/>
            <a:gdLst/>
            <a:ahLst/>
            <a:cxnLst/>
            <a:rect r="r" b="b" t="t" l="l"/>
            <a:pathLst>
              <a:path h="2485819" w="6012000">
                <a:moveTo>
                  <a:pt x="0" y="0"/>
                </a:moveTo>
                <a:lnTo>
                  <a:pt x="6012000" y="0"/>
                </a:lnTo>
                <a:lnTo>
                  <a:pt x="6012000" y="2485819"/>
                </a:lnTo>
                <a:lnTo>
                  <a:pt x="0" y="2485819"/>
                </a:lnTo>
                <a:lnTo>
                  <a:pt x="0" y="0"/>
                </a:lnTo>
                <a:close/>
              </a:path>
            </a:pathLst>
          </a:custGeom>
          <a:blipFill>
            <a:blip r:embed="rId2"/>
            <a:stretch>
              <a:fillRect l="0" t="0" r="0" b="0"/>
            </a:stretch>
          </a:blipFill>
        </p:spPr>
      </p:sp>
      <p:sp>
        <p:nvSpPr>
          <p:cNvPr name="Freeform 7" id="7"/>
          <p:cNvSpPr/>
          <p:nvPr/>
        </p:nvSpPr>
        <p:spPr>
          <a:xfrm flipH="true" flipV="false" rot="0">
            <a:off x="5476367" y="3882210"/>
            <a:ext cx="1291633" cy="1291633"/>
          </a:xfrm>
          <a:custGeom>
            <a:avLst/>
            <a:gdLst/>
            <a:ahLst/>
            <a:cxnLst/>
            <a:rect r="r" b="b" t="t" l="l"/>
            <a:pathLst>
              <a:path h="1291633" w="1291633">
                <a:moveTo>
                  <a:pt x="1291633" y="0"/>
                </a:moveTo>
                <a:lnTo>
                  <a:pt x="0" y="0"/>
                </a:lnTo>
                <a:lnTo>
                  <a:pt x="0" y="1291633"/>
                </a:lnTo>
                <a:lnTo>
                  <a:pt x="1291633" y="1291633"/>
                </a:lnTo>
                <a:lnTo>
                  <a:pt x="1291633" y="0"/>
                </a:lnTo>
                <a:close/>
              </a:path>
            </a:pathLst>
          </a:custGeom>
          <a:blipFill>
            <a:blip r:embed="rId3"/>
            <a:stretch>
              <a:fillRect l="0" t="0" r="0" b="0"/>
            </a:stretch>
          </a:blipFill>
        </p:spPr>
      </p:sp>
      <p:sp>
        <p:nvSpPr>
          <p:cNvPr name="TextBox 8" id="8"/>
          <p:cNvSpPr txBox="true"/>
          <p:nvPr/>
        </p:nvSpPr>
        <p:spPr>
          <a:xfrm rot="0">
            <a:off x="828000" y="821949"/>
            <a:ext cx="5882897" cy="287020"/>
          </a:xfrm>
          <a:prstGeom prst="rect">
            <a:avLst/>
          </a:prstGeom>
        </p:spPr>
        <p:txBody>
          <a:bodyPr anchor="t" rtlCol="false" tIns="0" lIns="0" bIns="0" rIns="0">
            <a:spAutoFit/>
          </a:bodyPr>
          <a:lstStyle/>
          <a:p>
            <a:pPr algn="just">
              <a:lnSpc>
                <a:spcPts val="2240"/>
              </a:lnSpc>
            </a:pPr>
            <a:r>
              <a:rPr lang="en-US" sz="2000" spc="50">
                <a:solidFill>
                  <a:srgbClr val="000000"/>
                </a:solidFill>
                <a:latin typeface="Open Sans Light Bold"/>
              </a:rPr>
              <a:t>Τι είναι όμως dc motor;</a:t>
            </a:r>
          </a:p>
        </p:txBody>
      </p:sp>
      <p:sp>
        <p:nvSpPr>
          <p:cNvPr name="TextBox 9" id="9"/>
          <p:cNvSpPr txBox="true"/>
          <p:nvPr/>
        </p:nvSpPr>
        <p:spPr>
          <a:xfrm rot="0">
            <a:off x="828000" y="1594957"/>
            <a:ext cx="5940000" cy="2407031"/>
          </a:xfrm>
          <a:prstGeom prst="rect">
            <a:avLst/>
          </a:prstGeom>
        </p:spPr>
        <p:txBody>
          <a:bodyPr anchor="t" rtlCol="false" tIns="0" lIns="0" bIns="0" rIns="0">
            <a:spAutoFit/>
          </a:bodyPr>
          <a:lstStyle/>
          <a:p>
            <a:pPr algn="just">
              <a:lnSpc>
                <a:spcPts val="1792"/>
              </a:lnSpc>
            </a:pPr>
            <a:r>
              <a:rPr lang="en-US" sz="1600" spc="40">
                <a:solidFill>
                  <a:srgbClr val="000000"/>
                </a:solidFill>
                <a:latin typeface="Open Sans Light"/>
              </a:rPr>
              <a:t>Οι </a:t>
            </a:r>
            <a:r>
              <a:rPr lang="en-US" sz="1600" spc="40">
                <a:solidFill>
                  <a:srgbClr val="000000"/>
                </a:solidFill>
                <a:latin typeface="Open Sans Light Bold"/>
              </a:rPr>
              <a:t>Κινητήρες DC </a:t>
            </a:r>
            <a:r>
              <a:rPr lang="en-US" sz="1600" spc="40">
                <a:solidFill>
                  <a:srgbClr val="000000"/>
                </a:solidFill>
                <a:latin typeface="Open Sans Light"/>
              </a:rPr>
              <a:t>είναι συνεχείς ενεργοποιητές που μετατρέπουν την ηλεκτρική ενέργεια σε μηχανική ενέργεια. Ο κινητήρας DC επιτυγχάνει αυτό με τη δημιουργία μιας συνεχούς γωνιακής περιστροφής που μπορεί να χρησιμοποιηθεί για την περιστροφή αντλιών, ανεμιστήρων, συμπιεστών, τροχών κλπ. Ο κινητήρας DC ή κινητήρας συνεχούς ρεύματος για να του δώσουμε τον πλήρη τίτλο του είναι ο συνηθέστερα χρησιμοποιούμενος κινητήρας για την παραγωγή συνεχούς κίνηση και της οποίας η ταχύτητα περιστροφής μπορεί εύκολα να ελεγχθεί, καθιστώντας τους ιδανικά για χρήση σε διάφορες εφαρμογές.</a:t>
            </a:r>
          </a:p>
        </p:txBody>
      </p:sp>
      <p:sp>
        <p:nvSpPr>
          <p:cNvPr name="TextBox 10" id="10"/>
          <p:cNvSpPr txBox="true"/>
          <p:nvPr/>
        </p:nvSpPr>
        <p:spPr>
          <a:xfrm rot="0">
            <a:off x="792000" y="5326961"/>
            <a:ext cx="5882897" cy="287020"/>
          </a:xfrm>
          <a:prstGeom prst="rect">
            <a:avLst/>
          </a:prstGeom>
        </p:spPr>
        <p:txBody>
          <a:bodyPr anchor="t" rtlCol="false" tIns="0" lIns="0" bIns="0" rIns="0">
            <a:spAutoFit/>
          </a:bodyPr>
          <a:lstStyle/>
          <a:p>
            <a:pPr algn="just">
              <a:lnSpc>
                <a:spcPts val="2240"/>
              </a:lnSpc>
            </a:pPr>
            <a:r>
              <a:rPr lang="en-US" sz="2000" spc="50">
                <a:solidFill>
                  <a:srgbClr val="000000"/>
                </a:solidFill>
                <a:latin typeface="Open Sans Light Bold"/>
              </a:rPr>
              <a:t>Και τι είναι microbit;</a:t>
            </a:r>
          </a:p>
        </p:txBody>
      </p:sp>
      <p:sp>
        <p:nvSpPr>
          <p:cNvPr name="TextBox 11" id="11"/>
          <p:cNvSpPr txBox="true"/>
          <p:nvPr/>
        </p:nvSpPr>
        <p:spPr>
          <a:xfrm rot="0">
            <a:off x="792000" y="6120838"/>
            <a:ext cx="6012000" cy="877718"/>
          </a:xfrm>
          <a:prstGeom prst="rect">
            <a:avLst/>
          </a:prstGeom>
        </p:spPr>
        <p:txBody>
          <a:bodyPr anchor="t" rtlCol="false" tIns="0" lIns="0" bIns="0" rIns="0">
            <a:spAutoFit/>
          </a:bodyPr>
          <a:lstStyle/>
          <a:p>
            <a:pPr algn="just">
              <a:lnSpc>
                <a:spcPts val="1781"/>
              </a:lnSpc>
            </a:pPr>
            <a:r>
              <a:rPr lang="en-US" sz="1590" spc="39">
                <a:solidFill>
                  <a:srgbClr val="000000"/>
                </a:solidFill>
                <a:latin typeface="Open Sans Light Bold"/>
              </a:rPr>
              <a:t>Microbit </a:t>
            </a:r>
            <a:r>
              <a:rPr lang="en-US" sz="1590" spc="39">
                <a:solidFill>
                  <a:srgbClr val="000000"/>
                </a:solidFill>
                <a:latin typeface="Open Sans Light"/>
              </a:rPr>
              <a:t>είναι ένας υπολογιστής τσέπης με τον οποίο μπορείτε να προγραμματίσετε, να προσαρμόσετε και να ελέγξετε για να ζωντανεύσετε τις ψηφιακές ιδέες, τα παιχνίδια και τις εφαρμογές σας.</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67" t="1438" r="1553" b="1396"/>
          <a:stretch>
            <a:fillRect/>
          </a:stretch>
        </p:blipFill>
        <p:spPr>
          <a:xfrm flipH="false" flipV="false">
            <a:off x="0" y="0"/>
            <a:ext cx="7556500" cy="10693400"/>
          </a:xfrm>
          <a:prstGeom prst="rect">
            <a:avLst/>
          </a:prstGeom>
        </p:spPr>
      </p:pic>
      <p:sp>
        <p:nvSpPr>
          <p:cNvPr name="AutoShape 3" id="3"/>
          <p:cNvSpPr/>
          <p:nvPr/>
        </p:nvSpPr>
        <p:spPr>
          <a:xfrm flipV="true">
            <a:off x="756000" y="756000"/>
            <a:ext cx="0" cy="918000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4561052" y="4514553"/>
            <a:ext cx="1278487" cy="1278487"/>
            <a:chOff x="0" y="0"/>
            <a:chExt cx="812800" cy="812800"/>
          </a:xfrm>
        </p:grpSpPr>
        <p:sp>
          <p:nvSpPr>
            <p:cNvPr name="Freeform 5" id="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8B6FF"/>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2519"/>
                </a:lnSpc>
              </a:pPr>
            </a:p>
          </p:txBody>
        </p:sp>
      </p:grpSp>
      <p:sp>
        <p:nvSpPr>
          <p:cNvPr name="TextBox 7" id="7"/>
          <p:cNvSpPr txBox="true"/>
          <p:nvPr/>
        </p:nvSpPr>
        <p:spPr>
          <a:xfrm rot="0">
            <a:off x="1871134" y="4810060"/>
            <a:ext cx="4292477" cy="714374"/>
          </a:xfrm>
          <a:prstGeom prst="rect">
            <a:avLst/>
          </a:prstGeom>
        </p:spPr>
        <p:txBody>
          <a:bodyPr anchor="t" rtlCol="false" tIns="0" lIns="0" bIns="0" rIns="0">
            <a:spAutoFit/>
          </a:bodyPr>
          <a:lstStyle/>
          <a:p>
            <a:pPr>
              <a:lnSpc>
                <a:spcPts val="5600"/>
              </a:lnSpc>
            </a:pPr>
            <a:r>
              <a:rPr lang="en-US" sz="4000">
                <a:solidFill>
                  <a:srgbClr val="000000"/>
                </a:solidFill>
                <a:latin typeface="Lovelace Bold"/>
              </a:rPr>
              <a:t>3ο Εργαστήριο</a:t>
            </a:r>
          </a:p>
        </p:txBody>
      </p:sp>
      <p:sp>
        <p:nvSpPr>
          <p:cNvPr name="TextBox 8" id="8"/>
          <p:cNvSpPr txBox="true"/>
          <p:nvPr/>
        </p:nvSpPr>
        <p:spPr>
          <a:xfrm rot="0">
            <a:off x="1871134" y="5629870"/>
            <a:ext cx="4961898" cy="396240"/>
          </a:xfrm>
          <a:prstGeom prst="rect">
            <a:avLst/>
          </a:prstGeom>
        </p:spPr>
        <p:txBody>
          <a:bodyPr anchor="t" rtlCol="false" tIns="0" lIns="0" bIns="0" rIns="0">
            <a:spAutoFit/>
          </a:bodyPr>
          <a:lstStyle/>
          <a:p>
            <a:pPr>
              <a:lnSpc>
                <a:spcPts val="3359"/>
              </a:lnSpc>
            </a:pPr>
            <a:r>
              <a:rPr lang="en-US" sz="2400">
                <a:solidFill>
                  <a:srgbClr val="000000"/>
                </a:solidFill>
                <a:latin typeface="Open Sans Light Italics"/>
              </a:rPr>
              <a:t>Ολοκλήρωση ανεμογεννητριών</a:t>
            </a:r>
          </a:p>
        </p:txBody>
      </p:sp>
      <p:sp>
        <p:nvSpPr>
          <p:cNvPr name="TextBox 9" id="9"/>
          <p:cNvSpPr txBox="true"/>
          <p:nvPr/>
        </p:nvSpPr>
        <p:spPr>
          <a:xfrm rot="0">
            <a:off x="3596592" y="9655013"/>
            <a:ext cx="3207408" cy="415290"/>
          </a:xfrm>
          <a:prstGeom prst="rect">
            <a:avLst/>
          </a:prstGeom>
        </p:spPr>
        <p:txBody>
          <a:bodyPr anchor="t" rtlCol="false" tIns="0" lIns="0" bIns="0" rIns="0">
            <a:spAutoFit/>
          </a:bodyPr>
          <a:lstStyle/>
          <a:p>
            <a:pPr algn="r">
              <a:lnSpc>
                <a:spcPts val="3359"/>
              </a:lnSpc>
            </a:pPr>
            <a:r>
              <a:rPr lang="en-US" sz="2400">
                <a:solidFill>
                  <a:srgbClr val="000000"/>
                </a:solidFill>
                <a:latin typeface="Lovelace"/>
              </a:rPr>
              <a:t>ΕΛΛΑΚ 2023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206" y="-106818"/>
            <a:ext cx="7663317" cy="1755716"/>
            <a:chOff x="0" y="0"/>
            <a:chExt cx="10217756" cy="2340955"/>
          </a:xfrm>
        </p:grpSpPr>
        <p:sp>
          <p:nvSpPr>
            <p:cNvPr name="AutoShape 3" id="3"/>
            <p:cNvSpPr/>
            <p:nvPr/>
          </p:nvSpPr>
          <p:spPr>
            <a:xfrm>
              <a:off x="0" y="0"/>
              <a:ext cx="10217756" cy="2340955"/>
            </a:xfrm>
            <a:prstGeom prst="rect">
              <a:avLst/>
            </a:prstGeom>
            <a:solidFill>
              <a:srgbClr val="F7F4F0"/>
            </a:solidFill>
          </p:spPr>
        </p:sp>
      </p:grpSp>
      <p:grpSp>
        <p:nvGrpSpPr>
          <p:cNvPr name="Group 4" id="4"/>
          <p:cNvGrpSpPr/>
          <p:nvPr/>
        </p:nvGrpSpPr>
        <p:grpSpPr>
          <a:xfrm rot="0">
            <a:off x="4260044" y="1906074"/>
            <a:ext cx="2558685" cy="4691579"/>
            <a:chOff x="0" y="0"/>
            <a:chExt cx="25073671" cy="45974834"/>
          </a:xfrm>
        </p:grpSpPr>
        <p:sp>
          <p:nvSpPr>
            <p:cNvPr name="Freeform 5" id="5"/>
            <p:cNvSpPr/>
            <p:nvPr/>
          </p:nvSpPr>
          <p:spPr>
            <a:xfrm flipH="false" flipV="false" rot="0">
              <a:off x="0" y="0"/>
              <a:ext cx="25073671" cy="45974834"/>
            </a:xfrm>
            <a:custGeom>
              <a:avLst/>
              <a:gdLst/>
              <a:ahLst/>
              <a:cxnLst/>
              <a:rect r="r" b="b" t="t" l="l"/>
              <a:pathLst>
                <a:path h="45974834" w="25073671">
                  <a:moveTo>
                    <a:pt x="0" y="0"/>
                  </a:moveTo>
                  <a:lnTo>
                    <a:pt x="0" y="45974834"/>
                  </a:lnTo>
                  <a:lnTo>
                    <a:pt x="25073671" y="45974834"/>
                  </a:lnTo>
                  <a:lnTo>
                    <a:pt x="25073671" y="0"/>
                  </a:lnTo>
                  <a:lnTo>
                    <a:pt x="0" y="0"/>
                  </a:lnTo>
                  <a:close/>
                  <a:moveTo>
                    <a:pt x="25012710" y="45913873"/>
                  </a:moveTo>
                  <a:lnTo>
                    <a:pt x="59690" y="45913873"/>
                  </a:lnTo>
                  <a:lnTo>
                    <a:pt x="59690" y="59690"/>
                  </a:lnTo>
                  <a:lnTo>
                    <a:pt x="25012710" y="59690"/>
                  </a:lnTo>
                  <a:lnTo>
                    <a:pt x="25012710" y="45913873"/>
                  </a:lnTo>
                  <a:close/>
                </a:path>
              </a:pathLst>
            </a:custGeom>
            <a:solidFill>
              <a:srgbClr val="000000"/>
            </a:solidFill>
          </p:spPr>
        </p:sp>
      </p:grpSp>
      <p:grpSp>
        <p:nvGrpSpPr>
          <p:cNvPr name="Group 6" id="6"/>
          <p:cNvGrpSpPr/>
          <p:nvPr/>
        </p:nvGrpSpPr>
        <p:grpSpPr>
          <a:xfrm rot="0">
            <a:off x="4359827" y="1989932"/>
            <a:ext cx="2379091" cy="4486893"/>
            <a:chOff x="0" y="0"/>
            <a:chExt cx="3172121" cy="5982525"/>
          </a:xfrm>
        </p:grpSpPr>
        <p:pic>
          <p:nvPicPr>
            <p:cNvPr name="Picture 7" id="7"/>
            <p:cNvPicPr>
              <a:picLocks noChangeAspect="true"/>
            </p:cNvPicPr>
            <p:nvPr/>
          </p:nvPicPr>
          <p:blipFill>
            <a:blip r:embed="rId2"/>
            <a:srcRect l="2298" t="0" r="26978" b="0"/>
            <a:stretch>
              <a:fillRect/>
            </a:stretch>
          </p:blipFill>
          <p:spPr>
            <a:xfrm flipH="false" flipV="false">
              <a:off x="0" y="0"/>
              <a:ext cx="3172121" cy="5982525"/>
            </a:xfrm>
            <a:prstGeom prst="rect">
              <a:avLst/>
            </a:prstGeom>
          </p:spPr>
        </p:pic>
      </p:grpSp>
      <p:sp>
        <p:nvSpPr>
          <p:cNvPr name="AutoShape 8" id="8"/>
          <p:cNvSpPr/>
          <p:nvPr/>
        </p:nvSpPr>
        <p:spPr>
          <a:xfrm rot="0">
            <a:off x="756000" y="1388840"/>
            <a:ext cx="6058551" cy="0"/>
          </a:xfrm>
          <a:prstGeom prst="line">
            <a:avLst/>
          </a:prstGeom>
          <a:ln cap="rnd" w="9525">
            <a:solidFill>
              <a:srgbClr val="000000"/>
            </a:solidFill>
            <a:prstDash val="solid"/>
            <a:headEnd type="none" len="sm" w="sm"/>
            <a:tailEnd type="none" len="sm" w="sm"/>
          </a:ln>
        </p:spPr>
      </p:sp>
      <p:sp>
        <p:nvSpPr>
          <p:cNvPr name="TextBox 9" id="9"/>
          <p:cNvSpPr txBox="true"/>
          <p:nvPr/>
        </p:nvSpPr>
        <p:spPr>
          <a:xfrm rot="0">
            <a:off x="756000" y="415440"/>
            <a:ext cx="6048000" cy="720725"/>
          </a:xfrm>
          <a:prstGeom prst="rect">
            <a:avLst/>
          </a:prstGeom>
        </p:spPr>
        <p:txBody>
          <a:bodyPr anchor="t" rtlCol="false" tIns="0" lIns="0" bIns="0" rIns="0">
            <a:spAutoFit/>
          </a:bodyPr>
          <a:lstStyle/>
          <a:p>
            <a:pPr algn="ctr">
              <a:lnSpc>
                <a:spcPts val="2800"/>
              </a:lnSpc>
            </a:pPr>
            <a:r>
              <a:rPr lang="en-US" sz="2500" spc="62">
                <a:solidFill>
                  <a:srgbClr val="000000"/>
                </a:solidFill>
                <a:latin typeface="Open Sans Light Bold"/>
              </a:rPr>
              <a:t>Κατασκευή  έξυπνης πλατφόρμας ανεμογεννήτριας </a:t>
            </a:r>
          </a:p>
        </p:txBody>
      </p:sp>
      <p:sp>
        <p:nvSpPr>
          <p:cNvPr name="TextBox 10" id="10"/>
          <p:cNvSpPr txBox="true"/>
          <p:nvPr/>
        </p:nvSpPr>
        <p:spPr>
          <a:xfrm rot="0">
            <a:off x="706177" y="2015611"/>
            <a:ext cx="3387540" cy="2626106"/>
          </a:xfrm>
          <a:prstGeom prst="rect">
            <a:avLst/>
          </a:prstGeom>
        </p:spPr>
        <p:txBody>
          <a:bodyPr anchor="t" rtlCol="false" tIns="0" lIns="0" bIns="0" rIns="0">
            <a:spAutoFit/>
          </a:bodyPr>
          <a:lstStyle/>
          <a:p>
            <a:pPr algn="just">
              <a:lnSpc>
                <a:spcPts val="1792"/>
              </a:lnSpc>
            </a:pPr>
            <a:r>
              <a:rPr lang="en-US" sz="1600" spc="40">
                <a:solidFill>
                  <a:srgbClr val="000000"/>
                </a:solidFill>
                <a:latin typeface="Open Sans Light"/>
              </a:rPr>
              <a:t>Κολλάμε με πιστόλι σιλικόνης τον dc motor στο κυρίως σώμα των ανεμογεννητριών. Για να κουνήσουμε τα 3d πτερύγια τα βιδώσαμε στους dc motors οι οποίοι θα τα περιστρέφουν. Προσπαθήσαμε και στο εσωτερικό της βάσης τα καλώδια και οι προεκτάσεις των κινητήρων να παραμένουν σταθερά και αυτό το πέτυχαμε με κόλλημα με ταινία.</a:t>
            </a:r>
          </a:p>
          <a:p>
            <a:pPr algn="just">
              <a:lnSpc>
                <a:spcPts val="1792"/>
              </a:lnSpc>
            </a:pPr>
          </a:p>
        </p:txBody>
      </p:sp>
      <p:sp>
        <p:nvSpPr>
          <p:cNvPr name="TextBox 11" id="11"/>
          <p:cNvSpPr txBox="true"/>
          <p:nvPr/>
        </p:nvSpPr>
        <p:spPr>
          <a:xfrm rot="0">
            <a:off x="706177" y="5008430"/>
            <a:ext cx="3387540" cy="1311656"/>
          </a:xfrm>
          <a:prstGeom prst="rect">
            <a:avLst/>
          </a:prstGeom>
        </p:spPr>
        <p:txBody>
          <a:bodyPr anchor="t" rtlCol="false" tIns="0" lIns="0" bIns="0" rIns="0">
            <a:spAutoFit/>
          </a:bodyPr>
          <a:lstStyle/>
          <a:p>
            <a:pPr algn="just">
              <a:lnSpc>
                <a:spcPts val="1792"/>
              </a:lnSpc>
            </a:pPr>
            <a:r>
              <a:rPr lang="en-US" sz="1600" spc="40">
                <a:solidFill>
                  <a:srgbClr val="000000"/>
                </a:solidFill>
                <a:latin typeface="Open Sans Light"/>
              </a:rPr>
              <a:t>Οι δυο από τις ανεμογεννήτριες θα είναι σταθερού πυθμένα και θα τοποθετηθούν στη μακέτα, στο μέρος που είναι η θάλασσα. Η τρίτη θα γίνει μια ανεμογεννήτρια πλωτής πλατφόρμας. </a:t>
            </a:r>
          </a:p>
        </p:txBody>
      </p:sp>
      <p:grpSp>
        <p:nvGrpSpPr>
          <p:cNvPr name="Group 12" id="12"/>
          <p:cNvGrpSpPr/>
          <p:nvPr/>
        </p:nvGrpSpPr>
        <p:grpSpPr>
          <a:xfrm rot="0">
            <a:off x="756000" y="6931027"/>
            <a:ext cx="6048000" cy="383576"/>
            <a:chOff x="0" y="0"/>
            <a:chExt cx="8064000" cy="511435"/>
          </a:xfrm>
        </p:grpSpPr>
        <p:sp>
          <p:nvSpPr>
            <p:cNvPr name="AutoShape 13" id="13"/>
            <p:cNvSpPr/>
            <p:nvPr/>
          </p:nvSpPr>
          <p:spPr>
            <a:xfrm>
              <a:off x="0" y="0"/>
              <a:ext cx="8064000" cy="511435"/>
            </a:xfrm>
            <a:prstGeom prst="rect">
              <a:avLst/>
            </a:prstGeom>
            <a:solidFill>
              <a:srgbClr val="F7F4F0"/>
            </a:solidFill>
          </p:spPr>
        </p:sp>
      </p:grpSp>
      <p:sp>
        <p:nvSpPr>
          <p:cNvPr name="TextBox 14" id="14"/>
          <p:cNvSpPr txBox="true"/>
          <p:nvPr/>
        </p:nvSpPr>
        <p:spPr>
          <a:xfrm rot="0">
            <a:off x="828000" y="6996976"/>
            <a:ext cx="5882897" cy="287020"/>
          </a:xfrm>
          <a:prstGeom prst="rect">
            <a:avLst/>
          </a:prstGeom>
        </p:spPr>
        <p:txBody>
          <a:bodyPr anchor="t" rtlCol="false" tIns="0" lIns="0" bIns="0" rIns="0">
            <a:spAutoFit/>
          </a:bodyPr>
          <a:lstStyle/>
          <a:p>
            <a:pPr algn="just">
              <a:lnSpc>
                <a:spcPts val="2240"/>
              </a:lnSpc>
            </a:pPr>
            <a:r>
              <a:rPr lang="en-US" sz="2000" spc="50">
                <a:solidFill>
                  <a:srgbClr val="000000"/>
                </a:solidFill>
                <a:latin typeface="Open Sans Light Bold"/>
              </a:rPr>
              <a:t>Γιατί ονομάζεται έξυπνη πλατφόρμα; </a:t>
            </a:r>
          </a:p>
        </p:txBody>
      </p:sp>
      <p:sp>
        <p:nvSpPr>
          <p:cNvPr name="TextBox 15" id="15"/>
          <p:cNvSpPr txBox="true"/>
          <p:nvPr/>
        </p:nvSpPr>
        <p:spPr>
          <a:xfrm rot="0">
            <a:off x="756000" y="7699689"/>
            <a:ext cx="5940000" cy="1968881"/>
          </a:xfrm>
          <a:prstGeom prst="rect">
            <a:avLst/>
          </a:prstGeom>
        </p:spPr>
        <p:txBody>
          <a:bodyPr anchor="t" rtlCol="false" tIns="0" lIns="0" bIns="0" rIns="0">
            <a:spAutoFit/>
          </a:bodyPr>
          <a:lstStyle/>
          <a:p>
            <a:pPr algn="just">
              <a:lnSpc>
                <a:spcPts val="1792"/>
              </a:lnSpc>
            </a:pPr>
            <a:r>
              <a:rPr lang="en-US" sz="1600" spc="40">
                <a:solidFill>
                  <a:srgbClr val="000000"/>
                </a:solidFill>
                <a:latin typeface="Open Sans Light"/>
              </a:rPr>
              <a:t>Οι μαθητές σκέφτηκαν η πλατφόρμα, που επάνω της θα κολλήσουμε μια ανεμογεννήτρια , να περιστρέφεται ανάλογα με τη φορά του ανέμου. Συγκεκριμένα η πλατφόρμα θα στρέφεται ανάλογα με την φορά του ανέμου για μέγιστη εκμετάλλευση του ανέμου. Υπάρχει ένας κινητήρας servo mini metal gear , με μεταλλικά πτερύγια ώστε να έχει μεγαλύτερη δύναμη, ο οποίος κινεί την πλατφόρμα που βρίσκεται επάνω η ανεμογεννήτρια. Το συνδέω σε ένα δεύτερο microbit χρησιμοποιώντας και πορεκτάσεις καλώδια.</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67" t="1438" r="1553" b="1396"/>
          <a:stretch>
            <a:fillRect/>
          </a:stretch>
        </p:blipFill>
        <p:spPr>
          <a:xfrm flipH="false" flipV="false">
            <a:off x="0" y="0"/>
            <a:ext cx="7556500" cy="10693400"/>
          </a:xfrm>
          <a:prstGeom prst="rect">
            <a:avLst/>
          </a:prstGeom>
        </p:spPr>
      </p:pic>
      <p:sp>
        <p:nvSpPr>
          <p:cNvPr name="AutoShape 3" id="3"/>
          <p:cNvSpPr/>
          <p:nvPr/>
        </p:nvSpPr>
        <p:spPr>
          <a:xfrm flipV="true">
            <a:off x="756000" y="756000"/>
            <a:ext cx="0" cy="918000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4561052" y="4514553"/>
            <a:ext cx="1278487" cy="1278487"/>
            <a:chOff x="0" y="0"/>
            <a:chExt cx="812800" cy="812800"/>
          </a:xfrm>
        </p:grpSpPr>
        <p:sp>
          <p:nvSpPr>
            <p:cNvPr name="Freeform 5" id="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8B6FF"/>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2519"/>
                </a:lnSpc>
              </a:pPr>
            </a:p>
          </p:txBody>
        </p:sp>
      </p:grpSp>
      <p:sp>
        <p:nvSpPr>
          <p:cNvPr name="TextBox 7" id="7"/>
          <p:cNvSpPr txBox="true"/>
          <p:nvPr/>
        </p:nvSpPr>
        <p:spPr>
          <a:xfrm rot="0">
            <a:off x="1871134" y="4810060"/>
            <a:ext cx="4292477" cy="714374"/>
          </a:xfrm>
          <a:prstGeom prst="rect">
            <a:avLst/>
          </a:prstGeom>
        </p:spPr>
        <p:txBody>
          <a:bodyPr anchor="t" rtlCol="false" tIns="0" lIns="0" bIns="0" rIns="0">
            <a:spAutoFit/>
          </a:bodyPr>
          <a:lstStyle/>
          <a:p>
            <a:pPr>
              <a:lnSpc>
                <a:spcPts val="5600"/>
              </a:lnSpc>
            </a:pPr>
            <a:r>
              <a:rPr lang="en-US" sz="4000">
                <a:solidFill>
                  <a:srgbClr val="000000"/>
                </a:solidFill>
                <a:latin typeface="Lovelace Bold"/>
              </a:rPr>
              <a:t>4ο Εργαστήριο</a:t>
            </a:r>
          </a:p>
        </p:txBody>
      </p:sp>
      <p:sp>
        <p:nvSpPr>
          <p:cNvPr name="TextBox 8" id="8"/>
          <p:cNvSpPr txBox="true"/>
          <p:nvPr/>
        </p:nvSpPr>
        <p:spPr>
          <a:xfrm rot="0">
            <a:off x="1871134" y="5629870"/>
            <a:ext cx="4961898" cy="396240"/>
          </a:xfrm>
          <a:prstGeom prst="rect">
            <a:avLst/>
          </a:prstGeom>
        </p:spPr>
        <p:txBody>
          <a:bodyPr anchor="t" rtlCol="false" tIns="0" lIns="0" bIns="0" rIns="0">
            <a:spAutoFit/>
          </a:bodyPr>
          <a:lstStyle/>
          <a:p>
            <a:pPr>
              <a:lnSpc>
                <a:spcPts val="3359"/>
              </a:lnSpc>
            </a:pPr>
            <a:r>
              <a:rPr lang="en-US" sz="2400">
                <a:solidFill>
                  <a:srgbClr val="000000"/>
                </a:solidFill>
                <a:latin typeface="Open Sans Light Italics"/>
              </a:rPr>
              <a:t>Ανεμοδείκτης - Προγραμματισμός</a:t>
            </a:r>
          </a:p>
        </p:txBody>
      </p:sp>
      <p:sp>
        <p:nvSpPr>
          <p:cNvPr name="TextBox 9" id="9"/>
          <p:cNvSpPr txBox="true"/>
          <p:nvPr/>
        </p:nvSpPr>
        <p:spPr>
          <a:xfrm rot="0">
            <a:off x="3596592" y="9655013"/>
            <a:ext cx="3207408" cy="415290"/>
          </a:xfrm>
          <a:prstGeom prst="rect">
            <a:avLst/>
          </a:prstGeom>
        </p:spPr>
        <p:txBody>
          <a:bodyPr anchor="t" rtlCol="false" tIns="0" lIns="0" bIns="0" rIns="0">
            <a:spAutoFit/>
          </a:bodyPr>
          <a:lstStyle/>
          <a:p>
            <a:pPr algn="r">
              <a:lnSpc>
                <a:spcPts val="3359"/>
              </a:lnSpc>
            </a:pPr>
            <a:r>
              <a:rPr lang="en-US" sz="2400">
                <a:solidFill>
                  <a:srgbClr val="000000"/>
                </a:solidFill>
                <a:latin typeface="Lovelace"/>
              </a:rPr>
              <a:t>ΕΛΛΑΚ 2023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58007" y="1897038"/>
            <a:ext cx="4703533" cy="4582962"/>
            <a:chOff x="0" y="0"/>
            <a:chExt cx="1685640" cy="1642430"/>
          </a:xfrm>
        </p:grpSpPr>
        <p:sp>
          <p:nvSpPr>
            <p:cNvPr name="Freeform 3" id="3"/>
            <p:cNvSpPr/>
            <p:nvPr/>
          </p:nvSpPr>
          <p:spPr>
            <a:xfrm flipH="false" flipV="false" rot="0">
              <a:off x="0" y="0"/>
              <a:ext cx="1685640" cy="1642430"/>
            </a:xfrm>
            <a:custGeom>
              <a:avLst/>
              <a:gdLst/>
              <a:ahLst/>
              <a:cxnLst/>
              <a:rect r="r" b="b" t="t" l="l"/>
              <a:pathLst>
                <a:path h="1642430" w="1685640">
                  <a:moveTo>
                    <a:pt x="0" y="0"/>
                  </a:moveTo>
                  <a:lnTo>
                    <a:pt x="1685640" y="0"/>
                  </a:lnTo>
                  <a:lnTo>
                    <a:pt x="1685640" y="1642430"/>
                  </a:lnTo>
                  <a:lnTo>
                    <a:pt x="0" y="1642430"/>
                  </a:lnTo>
                  <a:close/>
                </a:path>
              </a:pathLst>
            </a:custGeom>
            <a:solidFill>
              <a:srgbClr val="667984"/>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519"/>
                </a:lnSpc>
              </a:pPr>
            </a:p>
          </p:txBody>
        </p:sp>
      </p:grpSp>
      <p:sp>
        <p:nvSpPr>
          <p:cNvPr name="Freeform 5" id="5"/>
          <p:cNvSpPr/>
          <p:nvPr/>
        </p:nvSpPr>
        <p:spPr>
          <a:xfrm flipH="false" flipV="false" rot="0">
            <a:off x="756000" y="1690818"/>
            <a:ext cx="4699836" cy="4557068"/>
          </a:xfrm>
          <a:custGeom>
            <a:avLst/>
            <a:gdLst/>
            <a:ahLst/>
            <a:cxnLst/>
            <a:rect r="r" b="b" t="t" l="l"/>
            <a:pathLst>
              <a:path h="4557068" w="4699836">
                <a:moveTo>
                  <a:pt x="0" y="0"/>
                </a:moveTo>
                <a:lnTo>
                  <a:pt x="4699836" y="0"/>
                </a:lnTo>
                <a:lnTo>
                  <a:pt x="4699836" y="4557067"/>
                </a:lnTo>
                <a:lnTo>
                  <a:pt x="0" y="4557067"/>
                </a:lnTo>
                <a:lnTo>
                  <a:pt x="0" y="0"/>
                </a:lnTo>
                <a:close/>
              </a:path>
            </a:pathLst>
          </a:custGeom>
          <a:blipFill>
            <a:blip r:embed="rId2"/>
            <a:stretch>
              <a:fillRect l="-28685" t="0" r="0" b="0"/>
            </a:stretch>
          </a:blipFill>
        </p:spPr>
      </p:sp>
      <p:sp>
        <p:nvSpPr>
          <p:cNvPr name="TextBox 6" id="6"/>
          <p:cNvSpPr txBox="true"/>
          <p:nvPr/>
        </p:nvSpPr>
        <p:spPr>
          <a:xfrm rot="0">
            <a:off x="756000" y="775050"/>
            <a:ext cx="6048000" cy="654431"/>
          </a:xfrm>
          <a:prstGeom prst="rect">
            <a:avLst/>
          </a:prstGeom>
        </p:spPr>
        <p:txBody>
          <a:bodyPr anchor="t" rtlCol="false" tIns="0" lIns="0" bIns="0" rIns="0">
            <a:spAutoFit/>
          </a:bodyPr>
          <a:lstStyle/>
          <a:p>
            <a:pPr algn="just">
              <a:lnSpc>
                <a:spcPts val="1792"/>
              </a:lnSpc>
            </a:pPr>
            <a:r>
              <a:rPr lang="en-US" sz="1600" spc="40">
                <a:solidFill>
                  <a:srgbClr val="000000"/>
                </a:solidFill>
                <a:latin typeface="Open Sans Light"/>
              </a:rPr>
              <a:t>Έχοντας κατασκευάσει από το προηγούμενο εργαστήριο την πλατφόρμα , στο εργαστήριο αυτό με το πιστόλι σιλικόνης κολλάμε την ανεμογεννήτρια επάνω.</a:t>
            </a:r>
          </a:p>
        </p:txBody>
      </p:sp>
      <p:grpSp>
        <p:nvGrpSpPr>
          <p:cNvPr name="Group 7" id="7"/>
          <p:cNvGrpSpPr/>
          <p:nvPr/>
        </p:nvGrpSpPr>
        <p:grpSpPr>
          <a:xfrm rot="0">
            <a:off x="756000" y="6838211"/>
            <a:ext cx="6048000" cy="383576"/>
            <a:chOff x="0" y="0"/>
            <a:chExt cx="8064000" cy="511435"/>
          </a:xfrm>
        </p:grpSpPr>
        <p:sp>
          <p:nvSpPr>
            <p:cNvPr name="AutoShape 8" id="8"/>
            <p:cNvSpPr/>
            <p:nvPr/>
          </p:nvSpPr>
          <p:spPr>
            <a:xfrm>
              <a:off x="0" y="0"/>
              <a:ext cx="8064000" cy="511435"/>
            </a:xfrm>
            <a:prstGeom prst="rect">
              <a:avLst/>
            </a:prstGeom>
            <a:solidFill>
              <a:srgbClr val="F7F4F0"/>
            </a:solidFill>
          </p:spPr>
        </p:sp>
      </p:grpSp>
      <p:sp>
        <p:nvSpPr>
          <p:cNvPr name="TextBox 9" id="9"/>
          <p:cNvSpPr txBox="true"/>
          <p:nvPr/>
        </p:nvSpPr>
        <p:spPr>
          <a:xfrm rot="0">
            <a:off x="828000" y="6904160"/>
            <a:ext cx="5882897" cy="287020"/>
          </a:xfrm>
          <a:prstGeom prst="rect">
            <a:avLst/>
          </a:prstGeom>
        </p:spPr>
        <p:txBody>
          <a:bodyPr anchor="t" rtlCol="false" tIns="0" lIns="0" bIns="0" rIns="0">
            <a:spAutoFit/>
          </a:bodyPr>
          <a:lstStyle/>
          <a:p>
            <a:pPr algn="just">
              <a:lnSpc>
                <a:spcPts val="2240"/>
              </a:lnSpc>
            </a:pPr>
            <a:r>
              <a:rPr lang="en-US" sz="2000" spc="50">
                <a:solidFill>
                  <a:srgbClr val="000000"/>
                </a:solidFill>
                <a:latin typeface="Open Sans Light Bold"/>
              </a:rPr>
              <a:t>Τι είναι ανεμοδείκτης;</a:t>
            </a:r>
          </a:p>
        </p:txBody>
      </p:sp>
      <p:sp>
        <p:nvSpPr>
          <p:cNvPr name="TextBox 10" id="10"/>
          <p:cNvSpPr txBox="true"/>
          <p:nvPr/>
        </p:nvSpPr>
        <p:spPr>
          <a:xfrm rot="0">
            <a:off x="756000" y="7602787"/>
            <a:ext cx="6048000" cy="1092581"/>
          </a:xfrm>
          <a:prstGeom prst="rect">
            <a:avLst/>
          </a:prstGeom>
        </p:spPr>
        <p:txBody>
          <a:bodyPr anchor="t" rtlCol="false" tIns="0" lIns="0" bIns="0" rIns="0">
            <a:spAutoFit/>
          </a:bodyPr>
          <a:lstStyle/>
          <a:p>
            <a:pPr algn="just">
              <a:lnSpc>
                <a:spcPts val="1792"/>
              </a:lnSpc>
            </a:pPr>
            <a:r>
              <a:rPr lang="en-US" sz="1600" spc="40">
                <a:solidFill>
                  <a:srgbClr val="000000"/>
                </a:solidFill>
                <a:latin typeface="Open Sans Light"/>
              </a:rPr>
              <a:t>Είναι ένα όργανο που χρησιμοποιείται για τη μέτρηση της κατεύθυνσης του ανέμου.  Κάτι που στην εργασία μας είναι απαραίτητο ώστε να στρέφεται και η πλατφόρμα ανάλογα με τη φορά του ανέμου ώστε να επιτυγχάνεται η μέγιστη εκμετάλλευση του.</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58137" y="1529463"/>
            <a:ext cx="3645863" cy="4066224"/>
            <a:chOff x="0" y="0"/>
            <a:chExt cx="1306595" cy="1457243"/>
          </a:xfrm>
        </p:grpSpPr>
        <p:sp>
          <p:nvSpPr>
            <p:cNvPr name="Freeform 3" id="3"/>
            <p:cNvSpPr/>
            <p:nvPr/>
          </p:nvSpPr>
          <p:spPr>
            <a:xfrm flipH="false" flipV="false" rot="0">
              <a:off x="0" y="0"/>
              <a:ext cx="1306595" cy="1457243"/>
            </a:xfrm>
            <a:custGeom>
              <a:avLst/>
              <a:gdLst/>
              <a:ahLst/>
              <a:cxnLst/>
              <a:rect r="r" b="b" t="t" l="l"/>
              <a:pathLst>
                <a:path h="1457243" w="1306595">
                  <a:moveTo>
                    <a:pt x="0" y="0"/>
                  </a:moveTo>
                  <a:lnTo>
                    <a:pt x="1306595" y="0"/>
                  </a:lnTo>
                  <a:lnTo>
                    <a:pt x="1306595" y="1457243"/>
                  </a:lnTo>
                  <a:lnTo>
                    <a:pt x="0" y="1457243"/>
                  </a:lnTo>
                  <a:close/>
                </a:path>
              </a:pathLst>
            </a:custGeom>
            <a:solidFill>
              <a:srgbClr val="58769A"/>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519"/>
                </a:lnSpc>
              </a:pPr>
            </a:p>
          </p:txBody>
        </p:sp>
      </p:grpSp>
      <p:grpSp>
        <p:nvGrpSpPr>
          <p:cNvPr name="Group 5" id="5"/>
          <p:cNvGrpSpPr/>
          <p:nvPr/>
        </p:nvGrpSpPr>
        <p:grpSpPr>
          <a:xfrm rot="0">
            <a:off x="756000" y="756000"/>
            <a:ext cx="6048000" cy="383576"/>
            <a:chOff x="0" y="0"/>
            <a:chExt cx="8064000" cy="511435"/>
          </a:xfrm>
        </p:grpSpPr>
        <p:sp>
          <p:nvSpPr>
            <p:cNvPr name="AutoShape 6" id="6"/>
            <p:cNvSpPr/>
            <p:nvPr/>
          </p:nvSpPr>
          <p:spPr>
            <a:xfrm>
              <a:off x="0" y="0"/>
              <a:ext cx="8064000" cy="511435"/>
            </a:xfrm>
            <a:prstGeom prst="rect">
              <a:avLst/>
            </a:prstGeom>
            <a:solidFill>
              <a:srgbClr val="F7F4F0"/>
            </a:solidFill>
          </p:spPr>
        </p:sp>
      </p:grpSp>
      <p:sp>
        <p:nvSpPr>
          <p:cNvPr name="Freeform 7" id="7"/>
          <p:cNvSpPr/>
          <p:nvPr/>
        </p:nvSpPr>
        <p:spPr>
          <a:xfrm flipH="false" flipV="false" rot="0">
            <a:off x="3013452" y="1323243"/>
            <a:ext cx="3591837" cy="4076534"/>
          </a:xfrm>
          <a:custGeom>
            <a:avLst/>
            <a:gdLst/>
            <a:ahLst/>
            <a:cxnLst/>
            <a:rect r="r" b="b" t="t" l="l"/>
            <a:pathLst>
              <a:path h="4076534" w="3591837">
                <a:moveTo>
                  <a:pt x="0" y="0"/>
                </a:moveTo>
                <a:lnTo>
                  <a:pt x="3591837" y="0"/>
                </a:lnTo>
                <a:lnTo>
                  <a:pt x="3591837" y="4076535"/>
                </a:lnTo>
                <a:lnTo>
                  <a:pt x="0" y="4076535"/>
                </a:lnTo>
                <a:lnTo>
                  <a:pt x="0" y="0"/>
                </a:lnTo>
                <a:close/>
              </a:path>
            </a:pathLst>
          </a:custGeom>
          <a:blipFill>
            <a:blip r:embed="rId2"/>
            <a:stretch>
              <a:fillRect l="-5624" t="0" r="-21483" b="-8577"/>
            </a:stretch>
          </a:blipFill>
        </p:spPr>
      </p:sp>
      <p:sp>
        <p:nvSpPr>
          <p:cNvPr name="TextBox 8" id="8"/>
          <p:cNvSpPr txBox="true"/>
          <p:nvPr/>
        </p:nvSpPr>
        <p:spPr>
          <a:xfrm rot="0">
            <a:off x="828000" y="821949"/>
            <a:ext cx="5882897" cy="287020"/>
          </a:xfrm>
          <a:prstGeom prst="rect">
            <a:avLst/>
          </a:prstGeom>
        </p:spPr>
        <p:txBody>
          <a:bodyPr anchor="t" rtlCol="false" tIns="0" lIns="0" bIns="0" rIns="0">
            <a:spAutoFit/>
          </a:bodyPr>
          <a:lstStyle/>
          <a:p>
            <a:pPr algn="just">
              <a:lnSpc>
                <a:spcPts val="2240"/>
              </a:lnSpc>
            </a:pPr>
            <a:r>
              <a:rPr lang="en-US" sz="2000" spc="50">
                <a:solidFill>
                  <a:srgbClr val="000000"/>
                </a:solidFill>
                <a:latin typeface="Open Sans Light Bold"/>
              </a:rPr>
              <a:t>Πως θα το κατασκευάσουμε;</a:t>
            </a:r>
          </a:p>
        </p:txBody>
      </p:sp>
      <p:sp>
        <p:nvSpPr>
          <p:cNvPr name="TextBox 9" id="9"/>
          <p:cNvSpPr txBox="true"/>
          <p:nvPr/>
        </p:nvSpPr>
        <p:spPr>
          <a:xfrm rot="0">
            <a:off x="756000" y="1548513"/>
            <a:ext cx="2177672" cy="654431"/>
          </a:xfrm>
          <a:prstGeom prst="rect">
            <a:avLst/>
          </a:prstGeom>
        </p:spPr>
        <p:txBody>
          <a:bodyPr anchor="t" rtlCol="false" tIns="0" lIns="0" bIns="0" rIns="0">
            <a:spAutoFit/>
          </a:bodyPr>
          <a:lstStyle/>
          <a:p>
            <a:pPr algn="just">
              <a:lnSpc>
                <a:spcPts val="1792"/>
              </a:lnSpc>
            </a:pPr>
            <a:r>
              <a:rPr lang="en-US" sz="1600" spc="40">
                <a:solidFill>
                  <a:srgbClr val="000000"/>
                </a:solidFill>
                <a:latin typeface="Open Sans Light"/>
              </a:rPr>
              <a:t>Υλικά:</a:t>
            </a:r>
          </a:p>
          <a:p>
            <a:pPr algn="just" marL="345441" indent="-172721" lvl="1">
              <a:lnSpc>
                <a:spcPts val="1792"/>
              </a:lnSpc>
              <a:buFont typeface="Arial"/>
              <a:buChar char="•"/>
            </a:pPr>
            <a:r>
              <a:rPr lang="en-US" sz="1600" spc="40">
                <a:solidFill>
                  <a:srgbClr val="000000"/>
                </a:solidFill>
                <a:latin typeface="Open Sans Light"/>
              </a:rPr>
              <a:t>Καλαμάκι</a:t>
            </a:r>
          </a:p>
          <a:p>
            <a:pPr algn="just" marL="345441" indent="-172721" lvl="1">
              <a:lnSpc>
                <a:spcPts val="1792"/>
              </a:lnSpc>
              <a:buFont typeface="Arial"/>
              <a:buChar char="•"/>
            </a:pPr>
            <a:r>
              <a:rPr lang="en-US" sz="1600" spc="40">
                <a:solidFill>
                  <a:srgbClr val="000000"/>
                </a:solidFill>
                <a:latin typeface="Open Sans Light"/>
              </a:rPr>
              <a:t>Χαρτόνι</a:t>
            </a:r>
          </a:p>
        </p:txBody>
      </p:sp>
      <p:sp>
        <p:nvSpPr>
          <p:cNvPr name="TextBox 10" id="10"/>
          <p:cNvSpPr txBox="true"/>
          <p:nvPr/>
        </p:nvSpPr>
        <p:spPr>
          <a:xfrm rot="0">
            <a:off x="756000" y="5795712"/>
            <a:ext cx="6048000" cy="873506"/>
          </a:xfrm>
          <a:prstGeom prst="rect">
            <a:avLst/>
          </a:prstGeom>
        </p:spPr>
        <p:txBody>
          <a:bodyPr anchor="t" rtlCol="false" tIns="0" lIns="0" bIns="0" rIns="0">
            <a:spAutoFit/>
          </a:bodyPr>
          <a:lstStyle/>
          <a:p>
            <a:pPr algn="just">
              <a:lnSpc>
                <a:spcPts val="1792"/>
              </a:lnSpc>
            </a:pPr>
            <a:r>
              <a:rPr lang="en-US" sz="1600" spc="40">
                <a:solidFill>
                  <a:srgbClr val="000000"/>
                </a:solidFill>
                <a:latin typeface="Open Sans Light"/>
              </a:rPr>
              <a:t>Στο Microbit έχουμε συνδέσει και ένα ποτενσιόμετρο με βάση τη μεταβολή της αντίστασης στο ποτενσιόμετρο επιτυγχάνεται και η μεταβολή της ανεμογεννήτριας με βάση τη φορά του ανέμου. </a:t>
            </a:r>
          </a:p>
        </p:txBody>
      </p:sp>
      <p:grpSp>
        <p:nvGrpSpPr>
          <p:cNvPr name="Group 11" id="11"/>
          <p:cNvGrpSpPr/>
          <p:nvPr/>
        </p:nvGrpSpPr>
        <p:grpSpPr>
          <a:xfrm rot="0">
            <a:off x="756000" y="6878769"/>
            <a:ext cx="6048000" cy="383576"/>
            <a:chOff x="0" y="0"/>
            <a:chExt cx="8064000" cy="511435"/>
          </a:xfrm>
        </p:grpSpPr>
        <p:sp>
          <p:nvSpPr>
            <p:cNvPr name="AutoShape 12" id="12"/>
            <p:cNvSpPr/>
            <p:nvPr/>
          </p:nvSpPr>
          <p:spPr>
            <a:xfrm>
              <a:off x="0" y="0"/>
              <a:ext cx="8064000" cy="511435"/>
            </a:xfrm>
            <a:prstGeom prst="rect">
              <a:avLst/>
            </a:prstGeom>
            <a:solidFill>
              <a:srgbClr val="F7F4F0"/>
            </a:solidFill>
          </p:spPr>
        </p:sp>
      </p:grpSp>
      <p:sp>
        <p:nvSpPr>
          <p:cNvPr name="TextBox 13" id="13"/>
          <p:cNvSpPr txBox="true"/>
          <p:nvPr/>
        </p:nvSpPr>
        <p:spPr>
          <a:xfrm rot="0">
            <a:off x="828000" y="6944718"/>
            <a:ext cx="5882897" cy="287020"/>
          </a:xfrm>
          <a:prstGeom prst="rect">
            <a:avLst/>
          </a:prstGeom>
        </p:spPr>
        <p:txBody>
          <a:bodyPr anchor="t" rtlCol="false" tIns="0" lIns="0" bIns="0" rIns="0">
            <a:spAutoFit/>
          </a:bodyPr>
          <a:lstStyle/>
          <a:p>
            <a:pPr algn="just">
              <a:lnSpc>
                <a:spcPts val="2240"/>
              </a:lnSpc>
            </a:pPr>
            <a:r>
              <a:rPr lang="en-US" sz="2000" spc="50">
                <a:solidFill>
                  <a:srgbClr val="000000"/>
                </a:solidFill>
                <a:latin typeface="Open Sans Light Bold"/>
              </a:rPr>
              <a:t>Τι είναι ποτενσιόμετρο όμως; </a:t>
            </a:r>
          </a:p>
        </p:txBody>
      </p:sp>
      <p:sp>
        <p:nvSpPr>
          <p:cNvPr name="TextBox 14" id="14"/>
          <p:cNvSpPr txBox="true"/>
          <p:nvPr/>
        </p:nvSpPr>
        <p:spPr>
          <a:xfrm rot="0">
            <a:off x="756000" y="7657632"/>
            <a:ext cx="6048000" cy="1749806"/>
          </a:xfrm>
          <a:prstGeom prst="rect">
            <a:avLst/>
          </a:prstGeom>
        </p:spPr>
        <p:txBody>
          <a:bodyPr anchor="t" rtlCol="false" tIns="0" lIns="0" bIns="0" rIns="0">
            <a:spAutoFit/>
          </a:bodyPr>
          <a:lstStyle/>
          <a:p>
            <a:pPr algn="just">
              <a:lnSpc>
                <a:spcPts val="1792"/>
              </a:lnSpc>
            </a:pPr>
            <a:r>
              <a:rPr lang="en-US" sz="1600" spc="40">
                <a:solidFill>
                  <a:srgbClr val="000000"/>
                </a:solidFill>
                <a:latin typeface="Open Sans Light"/>
              </a:rPr>
              <a:t>Το </a:t>
            </a:r>
            <a:r>
              <a:rPr lang="en-US" sz="1600" spc="40">
                <a:solidFill>
                  <a:srgbClr val="000000"/>
                </a:solidFill>
                <a:latin typeface="Open Sans Light Bold"/>
              </a:rPr>
              <a:t>ποτενσιόμετρο </a:t>
            </a:r>
            <a:r>
              <a:rPr lang="en-US" sz="1600" spc="40">
                <a:solidFill>
                  <a:srgbClr val="000000"/>
                </a:solidFill>
                <a:latin typeface="Open Sans Light"/>
              </a:rPr>
              <a:t>είναι αναλογικό </a:t>
            </a:r>
            <a:r>
              <a:rPr lang="en-US" sz="1600" spc="40" u="sng">
                <a:solidFill>
                  <a:srgbClr val="000000"/>
                </a:solidFill>
                <a:latin typeface="Open Sans Light"/>
                <a:hlinkClick r:id="rId3" tooltip="https://el.wikipedia.org/wiki/%CE%97%CE%BB%CE%B5%CE%BA%CF%84%CF%81%CE%BF%CE%BD%CE%B9%CE%BA%CE%AE"/>
              </a:rPr>
              <a:t>ηλεκτρονικό</a:t>
            </a:r>
            <a:r>
              <a:rPr lang="en-US" sz="1600" spc="40">
                <a:solidFill>
                  <a:srgbClr val="000000"/>
                </a:solidFill>
                <a:latin typeface="Open Sans Light"/>
              </a:rPr>
              <a:t> εξάρτημα, με τρεις ακροδέκτες. Το ποτενσιόμετρο είναι ένας μεταβλητός </a:t>
            </a:r>
            <a:r>
              <a:rPr lang="en-US" sz="1600" spc="40" u="sng">
                <a:solidFill>
                  <a:srgbClr val="000000"/>
                </a:solidFill>
                <a:latin typeface="Open Sans Light"/>
                <a:hlinkClick r:id="rId4" tooltip="https://el.wikipedia.org/wiki/%CE%91%CE%BD%CF%84%CE%B9%CF%83%CF%84%CE%AC%CF%84%CE%B7%CF%82"/>
              </a:rPr>
              <a:t>αντιστάτης</a:t>
            </a:r>
            <a:r>
              <a:rPr lang="en-US" sz="1600" spc="40">
                <a:solidFill>
                  <a:srgbClr val="000000"/>
                </a:solidFill>
                <a:latin typeface="Open Sans Light"/>
              </a:rPr>
              <a:t> που χρησιμοποιείται συνήθως ως </a:t>
            </a:r>
            <a:r>
              <a:rPr lang="en-US" sz="1600" spc="40" u="sng">
                <a:solidFill>
                  <a:srgbClr val="000000"/>
                </a:solidFill>
                <a:latin typeface="Open Sans Light"/>
                <a:hlinkClick r:id="rId5" tooltip="https://el.wikipedia.org/wiki/%CE%94%CE%B9%CE%B1%CE%B9%CF%81%CE%AD%CF%84%CE%B7%CF%82_%CF%84%CE%AC%CF%83%CE%B7%CF%82"/>
              </a:rPr>
              <a:t>διαιρέτης τάσης</a:t>
            </a:r>
            <a:r>
              <a:rPr lang="en-US" sz="1600" spc="40">
                <a:solidFill>
                  <a:srgbClr val="000000"/>
                </a:solidFill>
                <a:latin typeface="Open Sans Light"/>
              </a:rPr>
              <a:t>, για τη μεταβολή δηλαδή του </a:t>
            </a:r>
            <a:r>
              <a:rPr lang="en-US" sz="1600" spc="40" u="sng">
                <a:solidFill>
                  <a:srgbClr val="000000"/>
                </a:solidFill>
                <a:latin typeface="Open Sans Light"/>
                <a:hlinkClick r:id="rId6" tooltip="https://el.wikipedia.org/wiki/%CE%97%CE%BB%CE%B5%CE%BA%CF%84%CF%81%CE%B9%CE%BA%CF%8C_%CE%B4%CF%85%CE%BD%CE%B1%CE%BC%CE%B9%CE%BA%CF%8C"/>
              </a:rPr>
              <a:t>ηλεκτρικού δυναμικού</a:t>
            </a:r>
            <a:r>
              <a:rPr lang="en-US" sz="1600" spc="40">
                <a:solidFill>
                  <a:srgbClr val="000000"/>
                </a:solidFill>
                <a:latin typeface="Open Sans Light"/>
              </a:rPr>
              <a:t>. </a:t>
            </a:r>
          </a:p>
          <a:p>
            <a:pPr algn="just">
              <a:lnSpc>
                <a:spcPts val="1792"/>
              </a:lnSpc>
            </a:pPr>
          </a:p>
          <a:p>
            <a:pPr algn="just">
              <a:lnSpc>
                <a:spcPts val="1792"/>
              </a:lnSpc>
            </a:pPr>
            <a:r>
              <a:rPr lang="en-US" sz="1600" spc="40">
                <a:solidFill>
                  <a:srgbClr val="000000"/>
                </a:solidFill>
                <a:latin typeface="Open Sans Light"/>
              </a:rPr>
              <a:t>Στη συγκεκριμένη περίπτωση με βάση τη μεταβολή της αντίστασης στο ποτενσιόμετρο επιτυγχάνεται και η μεταβολή της ανεμογεννήτριας με βάση τη φορά του ανέμου.</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99547" y="2829820"/>
            <a:ext cx="5960905" cy="2906822"/>
          </a:xfrm>
          <a:custGeom>
            <a:avLst/>
            <a:gdLst/>
            <a:ahLst/>
            <a:cxnLst/>
            <a:rect r="r" b="b" t="t" l="l"/>
            <a:pathLst>
              <a:path h="2906822" w="5960905">
                <a:moveTo>
                  <a:pt x="0" y="0"/>
                </a:moveTo>
                <a:lnTo>
                  <a:pt x="5960906" y="0"/>
                </a:lnTo>
                <a:lnTo>
                  <a:pt x="5960906" y="2906822"/>
                </a:lnTo>
                <a:lnTo>
                  <a:pt x="0" y="2906822"/>
                </a:lnTo>
                <a:lnTo>
                  <a:pt x="0" y="0"/>
                </a:lnTo>
                <a:close/>
              </a:path>
            </a:pathLst>
          </a:custGeom>
          <a:blipFill>
            <a:blip r:embed="rId2"/>
            <a:stretch>
              <a:fillRect l="0" t="0" r="0" b="0"/>
            </a:stretch>
          </a:blipFill>
        </p:spPr>
      </p:sp>
      <p:grpSp>
        <p:nvGrpSpPr>
          <p:cNvPr name="Group 3" id="3"/>
          <p:cNvGrpSpPr/>
          <p:nvPr/>
        </p:nvGrpSpPr>
        <p:grpSpPr>
          <a:xfrm rot="0">
            <a:off x="-42206" y="-106818"/>
            <a:ext cx="7663317" cy="1755716"/>
            <a:chOff x="0" y="0"/>
            <a:chExt cx="10217756" cy="2340955"/>
          </a:xfrm>
        </p:grpSpPr>
        <p:sp>
          <p:nvSpPr>
            <p:cNvPr name="AutoShape 4" id="4"/>
            <p:cNvSpPr/>
            <p:nvPr/>
          </p:nvSpPr>
          <p:spPr>
            <a:xfrm>
              <a:off x="0" y="0"/>
              <a:ext cx="10217756" cy="2340955"/>
            </a:xfrm>
            <a:prstGeom prst="rect">
              <a:avLst/>
            </a:prstGeom>
            <a:solidFill>
              <a:srgbClr val="F7F4F0"/>
            </a:solidFill>
          </p:spPr>
        </p:sp>
      </p:grpSp>
      <p:sp>
        <p:nvSpPr>
          <p:cNvPr name="AutoShape 5" id="5"/>
          <p:cNvSpPr/>
          <p:nvPr/>
        </p:nvSpPr>
        <p:spPr>
          <a:xfrm rot="0">
            <a:off x="756000" y="1388840"/>
            <a:ext cx="6058551" cy="0"/>
          </a:xfrm>
          <a:prstGeom prst="line">
            <a:avLst/>
          </a:prstGeom>
          <a:ln cap="rnd" w="9525">
            <a:solidFill>
              <a:srgbClr val="000000"/>
            </a:solidFill>
            <a:prstDash val="solid"/>
            <a:headEnd type="none" len="sm" w="sm"/>
            <a:tailEnd type="none" len="sm" w="sm"/>
          </a:ln>
        </p:spPr>
      </p:sp>
      <p:sp>
        <p:nvSpPr>
          <p:cNvPr name="TextBox 6" id="6"/>
          <p:cNvSpPr txBox="true"/>
          <p:nvPr/>
        </p:nvSpPr>
        <p:spPr>
          <a:xfrm rot="0">
            <a:off x="756000" y="591653"/>
            <a:ext cx="6048000" cy="368300"/>
          </a:xfrm>
          <a:prstGeom prst="rect">
            <a:avLst/>
          </a:prstGeom>
        </p:spPr>
        <p:txBody>
          <a:bodyPr anchor="t" rtlCol="false" tIns="0" lIns="0" bIns="0" rIns="0">
            <a:spAutoFit/>
          </a:bodyPr>
          <a:lstStyle/>
          <a:p>
            <a:pPr algn="ctr">
              <a:lnSpc>
                <a:spcPts val="2800"/>
              </a:lnSpc>
            </a:pPr>
            <a:r>
              <a:rPr lang="en-US" sz="2500" spc="62">
                <a:solidFill>
                  <a:srgbClr val="000000"/>
                </a:solidFill>
                <a:latin typeface="Open Sans Light Bold"/>
              </a:rPr>
              <a:t>Προγραμματισμός</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67" t="1438" r="1553" b="1396"/>
          <a:stretch>
            <a:fillRect/>
          </a:stretch>
        </p:blipFill>
        <p:spPr>
          <a:xfrm flipH="false" flipV="false">
            <a:off x="0" y="0"/>
            <a:ext cx="7556500" cy="10693400"/>
          </a:xfrm>
          <a:prstGeom prst="rect">
            <a:avLst/>
          </a:prstGeom>
        </p:spPr>
      </p:pic>
      <p:sp>
        <p:nvSpPr>
          <p:cNvPr name="AutoShape 3" id="3"/>
          <p:cNvSpPr/>
          <p:nvPr/>
        </p:nvSpPr>
        <p:spPr>
          <a:xfrm flipV="true">
            <a:off x="756000" y="756000"/>
            <a:ext cx="0" cy="918000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4561052" y="4514553"/>
            <a:ext cx="1278487" cy="1278487"/>
            <a:chOff x="0" y="0"/>
            <a:chExt cx="812800" cy="812800"/>
          </a:xfrm>
        </p:grpSpPr>
        <p:sp>
          <p:nvSpPr>
            <p:cNvPr name="Freeform 5" id="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8B6FF"/>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2519"/>
                </a:lnSpc>
              </a:pPr>
            </a:p>
          </p:txBody>
        </p:sp>
      </p:grpSp>
      <p:sp>
        <p:nvSpPr>
          <p:cNvPr name="TextBox 7" id="7"/>
          <p:cNvSpPr txBox="true"/>
          <p:nvPr/>
        </p:nvSpPr>
        <p:spPr>
          <a:xfrm rot="0">
            <a:off x="1871134" y="4810060"/>
            <a:ext cx="4292477" cy="714374"/>
          </a:xfrm>
          <a:prstGeom prst="rect">
            <a:avLst/>
          </a:prstGeom>
        </p:spPr>
        <p:txBody>
          <a:bodyPr anchor="t" rtlCol="false" tIns="0" lIns="0" bIns="0" rIns="0">
            <a:spAutoFit/>
          </a:bodyPr>
          <a:lstStyle/>
          <a:p>
            <a:pPr>
              <a:lnSpc>
                <a:spcPts val="5600"/>
              </a:lnSpc>
            </a:pPr>
            <a:r>
              <a:rPr lang="en-US" sz="4000">
                <a:solidFill>
                  <a:srgbClr val="000000"/>
                </a:solidFill>
                <a:latin typeface="Lovelace Bold"/>
              </a:rPr>
              <a:t>5ο Εργαστήριο</a:t>
            </a:r>
          </a:p>
        </p:txBody>
      </p:sp>
      <p:sp>
        <p:nvSpPr>
          <p:cNvPr name="TextBox 8" id="8"/>
          <p:cNvSpPr txBox="true"/>
          <p:nvPr/>
        </p:nvSpPr>
        <p:spPr>
          <a:xfrm rot="0">
            <a:off x="1871134" y="5629870"/>
            <a:ext cx="4961898" cy="396240"/>
          </a:xfrm>
          <a:prstGeom prst="rect">
            <a:avLst/>
          </a:prstGeom>
        </p:spPr>
        <p:txBody>
          <a:bodyPr anchor="t" rtlCol="false" tIns="0" lIns="0" bIns="0" rIns="0">
            <a:spAutoFit/>
          </a:bodyPr>
          <a:lstStyle/>
          <a:p>
            <a:pPr>
              <a:lnSpc>
                <a:spcPts val="3359"/>
              </a:lnSpc>
            </a:pPr>
            <a:r>
              <a:rPr lang="en-US" sz="2400">
                <a:solidFill>
                  <a:srgbClr val="000000"/>
                </a:solidFill>
                <a:latin typeface="Open Sans Light Italics"/>
              </a:rPr>
              <a:t>Ενεργοποίηση ανεμογεννητριών</a:t>
            </a:r>
          </a:p>
        </p:txBody>
      </p:sp>
      <p:sp>
        <p:nvSpPr>
          <p:cNvPr name="TextBox 9" id="9"/>
          <p:cNvSpPr txBox="true"/>
          <p:nvPr/>
        </p:nvSpPr>
        <p:spPr>
          <a:xfrm rot="0">
            <a:off x="3596592" y="9655013"/>
            <a:ext cx="3207408" cy="415290"/>
          </a:xfrm>
          <a:prstGeom prst="rect">
            <a:avLst/>
          </a:prstGeom>
        </p:spPr>
        <p:txBody>
          <a:bodyPr anchor="t" rtlCol="false" tIns="0" lIns="0" bIns="0" rIns="0">
            <a:spAutoFit/>
          </a:bodyPr>
          <a:lstStyle/>
          <a:p>
            <a:pPr algn="r">
              <a:lnSpc>
                <a:spcPts val="3359"/>
              </a:lnSpc>
            </a:pPr>
            <a:r>
              <a:rPr lang="en-US" sz="2400">
                <a:solidFill>
                  <a:srgbClr val="000000"/>
                </a:solidFill>
                <a:latin typeface="Lovelace"/>
              </a:rPr>
              <a:t>ΕΛΛΑΚ 2023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676102" y="7287846"/>
            <a:ext cx="6741114" cy="0"/>
          </a:xfrm>
          <a:prstGeom prst="line">
            <a:avLst/>
          </a:prstGeom>
          <a:ln cap="rnd" w="9525">
            <a:solidFill>
              <a:srgbClr val="000000"/>
            </a:solidFill>
            <a:prstDash val="solid"/>
            <a:headEnd type="none" len="sm" w="sm"/>
            <a:tailEnd type="none" len="sm" w="sm"/>
          </a:ln>
        </p:spPr>
      </p:sp>
      <p:grpSp>
        <p:nvGrpSpPr>
          <p:cNvPr name="Group 3" id="3"/>
          <p:cNvGrpSpPr/>
          <p:nvPr/>
        </p:nvGrpSpPr>
        <p:grpSpPr>
          <a:xfrm rot="0">
            <a:off x="751169" y="6989604"/>
            <a:ext cx="589444" cy="589444"/>
            <a:chOff x="0" y="0"/>
            <a:chExt cx="6350000" cy="6350000"/>
          </a:xfrm>
        </p:grpSpPr>
        <p:sp>
          <p:nvSpPr>
            <p:cNvPr name="Freeform 4" id="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name="Group 5" id="5"/>
          <p:cNvGrpSpPr/>
          <p:nvPr/>
        </p:nvGrpSpPr>
        <p:grpSpPr>
          <a:xfrm rot="0">
            <a:off x="3027956" y="6989604"/>
            <a:ext cx="589444" cy="589444"/>
            <a:chOff x="0" y="0"/>
            <a:chExt cx="6350000" cy="6350000"/>
          </a:xfrm>
        </p:grpSpPr>
        <p:sp>
          <p:nvSpPr>
            <p:cNvPr name="Freeform 6" id="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name="Group 7" id="7"/>
          <p:cNvGrpSpPr/>
          <p:nvPr/>
        </p:nvGrpSpPr>
        <p:grpSpPr>
          <a:xfrm rot="0">
            <a:off x="5732636" y="6989604"/>
            <a:ext cx="589444" cy="589444"/>
            <a:chOff x="0" y="0"/>
            <a:chExt cx="6350000" cy="6350000"/>
          </a:xfrm>
        </p:grpSpPr>
        <p:sp>
          <p:nvSpPr>
            <p:cNvPr name="Freeform 8" id="8"/>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sp>
        <p:nvSpPr>
          <p:cNvPr name="AutoShape 9" id="9"/>
          <p:cNvSpPr/>
          <p:nvPr/>
        </p:nvSpPr>
        <p:spPr>
          <a:xfrm>
            <a:off x="1352243" y="4348205"/>
            <a:ext cx="6883859" cy="8124"/>
          </a:xfrm>
          <a:prstGeom prst="line">
            <a:avLst/>
          </a:prstGeom>
          <a:ln cap="rnd" w="9525">
            <a:solidFill>
              <a:srgbClr val="000000"/>
            </a:solidFill>
            <a:prstDash val="solid"/>
            <a:headEnd type="none" len="sm" w="sm"/>
            <a:tailEnd type="none" len="sm" w="sm"/>
          </a:ln>
        </p:spPr>
      </p:sp>
      <p:grpSp>
        <p:nvGrpSpPr>
          <p:cNvPr name="Group 10" id="10"/>
          <p:cNvGrpSpPr/>
          <p:nvPr/>
        </p:nvGrpSpPr>
        <p:grpSpPr>
          <a:xfrm rot="0">
            <a:off x="764815" y="4054491"/>
            <a:ext cx="587428" cy="587428"/>
            <a:chOff x="0" y="0"/>
            <a:chExt cx="6350000" cy="6350000"/>
          </a:xfrm>
        </p:grpSpPr>
        <p:sp>
          <p:nvSpPr>
            <p:cNvPr name="Freeform 11" id="11"/>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name="Group 12" id="12"/>
          <p:cNvGrpSpPr/>
          <p:nvPr/>
        </p:nvGrpSpPr>
        <p:grpSpPr>
          <a:xfrm rot="0">
            <a:off x="3033632" y="4054491"/>
            <a:ext cx="587428" cy="587428"/>
            <a:chOff x="0" y="0"/>
            <a:chExt cx="6350000" cy="6350000"/>
          </a:xfrm>
        </p:grpSpPr>
        <p:sp>
          <p:nvSpPr>
            <p:cNvPr name="Freeform 13" id="1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name="Group 14" id="14"/>
          <p:cNvGrpSpPr/>
          <p:nvPr/>
        </p:nvGrpSpPr>
        <p:grpSpPr>
          <a:xfrm rot="0">
            <a:off x="5730320" y="4054491"/>
            <a:ext cx="587428" cy="587428"/>
            <a:chOff x="0" y="0"/>
            <a:chExt cx="6350000" cy="6350000"/>
          </a:xfrm>
        </p:grpSpPr>
        <p:sp>
          <p:nvSpPr>
            <p:cNvPr name="Freeform 15" id="1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sp>
        <p:nvSpPr>
          <p:cNvPr name="Freeform 16" id="16"/>
          <p:cNvSpPr/>
          <p:nvPr/>
        </p:nvSpPr>
        <p:spPr>
          <a:xfrm flipH="false" flipV="false" rot="0">
            <a:off x="0" y="-46962"/>
            <a:ext cx="7602973" cy="2686612"/>
          </a:xfrm>
          <a:custGeom>
            <a:avLst/>
            <a:gdLst/>
            <a:ahLst/>
            <a:cxnLst/>
            <a:rect r="r" b="b" t="t" l="l"/>
            <a:pathLst>
              <a:path h="2686612" w="7602973">
                <a:moveTo>
                  <a:pt x="0" y="0"/>
                </a:moveTo>
                <a:lnTo>
                  <a:pt x="7602973" y="0"/>
                </a:lnTo>
                <a:lnTo>
                  <a:pt x="7602973" y="2686612"/>
                </a:lnTo>
                <a:lnTo>
                  <a:pt x="0" y="2686612"/>
                </a:lnTo>
                <a:lnTo>
                  <a:pt x="0" y="0"/>
                </a:lnTo>
                <a:close/>
              </a:path>
            </a:pathLst>
          </a:custGeom>
          <a:blipFill>
            <a:blip r:embed="rId2"/>
            <a:stretch>
              <a:fillRect l="0" t="-44331" r="0" b="-44331"/>
            </a:stretch>
          </a:blipFill>
        </p:spPr>
      </p:sp>
      <p:sp>
        <p:nvSpPr>
          <p:cNvPr name="Freeform 17" id="17"/>
          <p:cNvSpPr/>
          <p:nvPr/>
        </p:nvSpPr>
        <p:spPr>
          <a:xfrm flipH="false" flipV="false" rot="0">
            <a:off x="399341" y="5299395"/>
            <a:ext cx="1291633" cy="1291633"/>
          </a:xfrm>
          <a:custGeom>
            <a:avLst/>
            <a:gdLst/>
            <a:ahLst/>
            <a:cxnLst/>
            <a:rect r="r" b="b" t="t" l="l"/>
            <a:pathLst>
              <a:path h="1291633" w="1291633">
                <a:moveTo>
                  <a:pt x="0" y="0"/>
                </a:moveTo>
                <a:lnTo>
                  <a:pt x="1291633" y="0"/>
                </a:lnTo>
                <a:lnTo>
                  <a:pt x="1291633" y="1291633"/>
                </a:lnTo>
                <a:lnTo>
                  <a:pt x="0" y="1291633"/>
                </a:lnTo>
                <a:lnTo>
                  <a:pt x="0" y="0"/>
                </a:lnTo>
                <a:close/>
              </a:path>
            </a:pathLst>
          </a:custGeom>
          <a:blipFill>
            <a:blip r:embed="rId3"/>
            <a:stretch>
              <a:fillRect l="0" t="0" r="0" b="0"/>
            </a:stretch>
          </a:blipFill>
        </p:spPr>
      </p:sp>
      <p:sp>
        <p:nvSpPr>
          <p:cNvPr name="Freeform 18" id="18"/>
          <p:cNvSpPr/>
          <p:nvPr/>
        </p:nvSpPr>
        <p:spPr>
          <a:xfrm flipH="false" flipV="false" rot="0">
            <a:off x="2258117" y="5213573"/>
            <a:ext cx="1699929" cy="1699929"/>
          </a:xfrm>
          <a:custGeom>
            <a:avLst/>
            <a:gdLst/>
            <a:ahLst/>
            <a:cxnLst/>
            <a:rect r="r" b="b" t="t" l="l"/>
            <a:pathLst>
              <a:path h="1699929" w="1699929">
                <a:moveTo>
                  <a:pt x="0" y="0"/>
                </a:moveTo>
                <a:lnTo>
                  <a:pt x="1699928" y="0"/>
                </a:lnTo>
                <a:lnTo>
                  <a:pt x="1699928" y="1699929"/>
                </a:lnTo>
                <a:lnTo>
                  <a:pt x="0" y="1699929"/>
                </a:lnTo>
                <a:lnTo>
                  <a:pt x="0" y="0"/>
                </a:lnTo>
                <a:close/>
              </a:path>
            </a:pathLst>
          </a:custGeom>
          <a:blipFill>
            <a:blip r:embed="rId4"/>
            <a:stretch>
              <a:fillRect l="0" t="0" r="0" b="0"/>
            </a:stretch>
          </a:blipFill>
        </p:spPr>
      </p:sp>
      <p:sp>
        <p:nvSpPr>
          <p:cNvPr name="Freeform 19" id="19"/>
          <p:cNvSpPr/>
          <p:nvPr/>
        </p:nvSpPr>
        <p:spPr>
          <a:xfrm flipH="false" flipV="false" rot="0">
            <a:off x="5164163" y="8387206"/>
            <a:ext cx="1719742" cy="1232903"/>
          </a:xfrm>
          <a:custGeom>
            <a:avLst/>
            <a:gdLst/>
            <a:ahLst/>
            <a:cxnLst/>
            <a:rect r="r" b="b" t="t" l="l"/>
            <a:pathLst>
              <a:path h="1232903" w="1719742">
                <a:moveTo>
                  <a:pt x="0" y="0"/>
                </a:moveTo>
                <a:lnTo>
                  <a:pt x="1719742" y="0"/>
                </a:lnTo>
                <a:lnTo>
                  <a:pt x="1719742" y="1232903"/>
                </a:lnTo>
                <a:lnTo>
                  <a:pt x="0" y="1232903"/>
                </a:lnTo>
                <a:lnTo>
                  <a:pt x="0" y="0"/>
                </a:lnTo>
                <a:close/>
              </a:path>
            </a:pathLst>
          </a:custGeom>
          <a:blipFill>
            <a:blip r:embed="rId5"/>
            <a:stretch>
              <a:fillRect l="0" t="0" r="0" b="0"/>
            </a:stretch>
          </a:blipFill>
        </p:spPr>
      </p:sp>
      <p:sp>
        <p:nvSpPr>
          <p:cNvPr name="Freeform 20" id="20"/>
          <p:cNvSpPr/>
          <p:nvPr/>
        </p:nvSpPr>
        <p:spPr>
          <a:xfrm flipH="false" flipV="false" rot="0">
            <a:off x="238209" y="8387206"/>
            <a:ext cx="1734381" cy="1733026"/>
          </a:xfrm>
          <a:custGeom>
            <a:avLst/>
            <a:gdLst/>
            <a:ahLst/>
            <a:cxnLst/>
            <a:rect r="r" b="b" t="t" l="l"/>
            <a:pathLst>
              <a:path h="1733026" w="1734381">
                <a:moveTo>
                  <a:pt x="0" y="0"/>
                </a:moveTo>
                <a:lnTo>
                  <a:pt x="1734381" y="0"/>
                </a:lnTo>
                <a:lnTo>
                  <a:pt x="1734381" y="1733026"/>
                </a:lnTo>
                <a:lnTo>
                  <a:pt x="0" y="1733026"/>
                </a:lnTo>
                <a:lnTo>
                  <a:pt x="0" y="0"/>
                </a:lnTo>
                <a:close/>
              </a:path>
            </a:pathLst>
          </a:custGeom>
          <a:blipFill>
            <a:blip r:embed="rId6"/>
            <a:stretch>
              <a:fillRect l="0" t="0" r="0" b="0"/>
            </a:stretch>
          </a:blipFill>
        </p:spPr>
      </p:sp>
      <p:sp>
        <p:nvSpPr>
          <p:cNvPr name="Freeform 21" id="21"/>
          <p:cNvSpPr/>
          <p:nvPr/>
        </p:nvSpPr>
        <p:spPr>
          <a:xfrm flipH="false" flipV="false" rot="0">
            <a:off x="2665882" y="8368156"/>
            <a:ext cx="1804989" cy="1718913"/>
          </a:xfrm>
          <a:custGeom>
            <a:avLst/>
            <a:gdLst/>
            <a:ahLst/>
            <a:cxnLst/>
            <a:rect r="r" b="b" t="t" l="l"/>
            <a:pathLst>
              <a:path h="1718913" w="1804989">
                <a:moveTo>
                  <a:pt x="0" y="0"/>
                </a:moveTo>
                <a:lnTo>
                  <a:pt x="1804989" y="0"/>
                </a:lnTo>
                <a:lnTo>
                  <a:pt x="1804989" y="1718912"/>
                </a:lnTo>
                <a:lnTo>
                  <a:pt x="0" y="1718912"/>
                </a:lnTo>
                <a:lnTo>
                  <a:pt x="0" y="0"/>
                </a:lnTo>
                <a:close/>
              </a:path>
            </a:pathLst>
          </a:custGeom>
          <a:blipFill>
            <a:blip r:embed="rId7"/>
            <a:stretch>
              <a:fillRect l="0" t="0" r="0" b="0"/>
            </a:stretch>
          </a:blipFill>
        </p:spPr>
      </p:sp>
      <p:sp>
        <p:nvSpPr>
          <p:cNvPr name="Freeform 22" id="22"/>
          <p:cNvSpPr/>
          <p:nvPr/>
        </p:nvSpPr>
        <p:spPr>
          <a:xfrm flipH="false" flipV="false" rot="0">
            <a:off x="5253058" y="5248114"/>
            <a:ext cx="1550942" cy="1550942"/>
          </a:xfrm>
          <a:custGeom>
            <a:avLst/>
            <a:gdLst/>
            <a:ahLst/>
            <a:cxnLst/>
            <a:rect r="r" b="b" t="t" l="l"/>
            <a:pathLst>
              <a:path h="1550942" w="1550942">
                <a:moveTo>
                  <a:pt x="0" y="0"/>
                </a:moveTo>
                <a:lnTo>
                  <a:pt x="1550942" y="0"/>
                </a:lnTo>
                <a:lnTo>
                  <a:pt x="1550942" y="1550942"/>
                </a:lnTo>
                <a:lnTo>
                  <a:pt x="0" y="1550942"/>
                </a:lnTo>
                <a:lnTo>
                  <a:pt x="0" y="0"/>
                </a:lnTo>
                <a:close/>
              </a:path>
            </a:pathLst>
          </a:custGeom>
          <a:blipFill>
            <a:blip r:embed="rId8"/>
            <a:stretch>
              <a:fillRect l="0" t="0" r="0" b="0"/>
            </a:stretch>
          </a:blipFill>
        </p:spPr>
      </p:sp>
      <p:sp>
        <p:nvSpPr>
          <p:cNvPr name="TextBox 23" id="23"/>
          <p:cNvSpPr txBox="true"/>
          <p:nvPr/>
        </p:nvSpPr>
        <p:spPr>
          <a:xfrm rot="0">
            <a:off x="831294" y="7112706"/>
            <a:ext cx="429195" cy="307667"/>
          </a:xfrm>
          <a:prstGeom prst="rect">
            <a:avLst/>
          </a:prstGeom>
        </p:spPr>
        <p:txBody>
          <a:bodyPr anchor="t" rtlCol="false" tIns="0" lIns="0" bIns="0" rIns="0">
            <a:spAutoFit/>
          </a:bodyPr>
          <a:lstStyle/>
          <a:p>
            <a:pPr algn="ctr" marL="0" indent="0" lvl="0">
              <a:lnSpc>
                <a:spcPts val="2504"/>
              </a:lnSpc>
              <a:spcBef>
                <a:spcPct val="0"/>
              </a:spcBef>
            </a:pPr>
            <a:r>
              <a:rPr lang="en-US" sz="1788">
                <a:solidFill>
                  <a:srgbClr val="FFFFFF"/>
                </a:solidFill>
                <a:latin typeface="Playfair Display"/>
              </a:rPr>
              <a:t>04</a:t>
            </a:r>
          </a:p>
        </p:txBody>
      </p:sp>
      <p:sp>
        <p:nvSpPr>
          <p:cNvPr name="TextBox 24" id="24"/>
          <p:cNvSpPr txBox="true"/>
          <p:nvPr/>
        </p:nvSpPr>
        <p:spPr>
          <a:xfrm rot="0">
            <a:off x="3108081" y="7112706"/>
            <a:ext cx="429195" cy="307667"/>
          </a:xfrm>
          <a:prstGeom prst="rect">
            <a:avLst/>
          </a:prstGeom>
        </p:spPr>
        <p:txBody>
          <a:bodyPr anchor="t" rtlCol="false" tIns="0" lIns="0" bIns="0" rIns="0">
            <a:spAutoFit/>
          </a:bodyPr>
          <a:lstStyle/>
          <a:p>
            <a:pPr algn="ctr" marL="0" indent="0" lvl="0">
              <a:lnSpc>
                <a:spcPts val="2504"/>
              </a:lnSpc>
              <a:spcBef>
                <a:spcPct val="0"/>
              </a:spcBef>
            </a:pPr>
            <a:r>
              <a:rPr lang="en-US" sz="1788">
                <a:solidFill>
                  <a:srgbClr val="FFFFFF"/>
                </a:solidFill>
                <a:latin typeface="Playfair Display"/>
              </a:rPr>
              <a:t>05</a:t>
            </a:r>
          </a:p>
        </p:txBody>
      </p:sp>
      <p:sp>
        <p:nvSpPr>
          <p:cNvPr name="TextBox 25" id="25"/>
          <p:cNvSpPr txBox="true"/>
          <p:nvPr/>
        </p:nvSpPr>
        <p:spPr>
          <a:xfrm rot="0">
            <a:off x="5812760" y="7112706"/>
            <a:ext cx="429195" cy="307667"/>
          </a:xfrm>
          <a:prstGeom prst="rect">
            <a:avLst/>
          </a:prstGeom>
        </p:spPr>
        <p:txBody>
          <a:bodyPr anchor="t" rtlCol="false" tIns="0" lIns="0" bIns="0" rIns="0">
            <a:spAutoFit/>
          </a:bodyPr>
          <a:lstStyle/>
          <a:p>
            <a:pPr algn="ctr" marL="0" indent="0" lvl="0">
              <a:lnSpc>
                <a:spcPts val="2504"/>
              </a:lnSpc>
              <a:spcBef>
                <a:spcPct val="0"/>
              </a:spcBef>
            </a:pPr>
            <a:r>
              <a:rPr lang="en-US" sz="1788">
                <a:solidFill>
                  <a:srgbClr val="FFFFFF"/>
                </a:solidFill>
                <a:latin typeface="Playfair Display"/>
              </a:rPr>
              <a:t>06</a:t>
            </a:r>
          </a:p>
        </p:txBody>
      </p:sp>
      <p:sp>
        <p:nvSpPr>
          <p:cNvPr name="TextBox 26" id="26"/>
          <p:cNvSpPr txBox="true"/>
          <p:nvPr/>
        </p:nvSpPr>
        <p:spPr>
          <a:xfrm rot="0">
            <a:off x="831294" y="4138129"/>
            <a:ext cx="427727" cy="346735"/>
          </a:xfrm>
          <a:prstGeom prst="rect">
            <a:avLst/>
          </a:prstGeom>
        </p:spPr>
        <p:txBody>
          <a:bodyPr anchor="t" rtlCol="false" tIns="0" lIns="0" bIns="0" rIns="0">
            <a:spAutoFit/>
          </a:bodyPr>
          <a:lstStyle/>
          <a:p>
            <a:pPr algn="ctr" marL="0" indent="0" lvl="0">
              <a:lnSpc>
                <a:spcPts val="2904"/>
              </a:lnSpc>
              <a:spcBef>
                <a:spcPct val="0"/>
              </a:spcBef>
            </a:pPr>
            <a:r>
              <a:rPr lang="en-US" sz="2074">
                <a:solidFill>
                  <a:srgbClr val="FFFFFF"/>
                </a:solidFill>
                <a:latin typeface="Playfair Display"/>
              </a:rPr>
              <a:t>01</a:t>
            </a:r>
          </a:p>
        </p:txBody>
      </p:sp>
      <p:sp>
        <p:nvSpPr>
          <p:cNvPr name="TextBox 27" id="27"/>
          <p:cNvSpPr txBox="true"/>
          <p:nvPr/>
        </p:nvSpPr>
        <p:spPr>
          <a:xfrm rot="0">
            <a:off x="238209" y="4806670"/>
            <a:ext cx="2022750" cy="330800"/>
          </a:xfrm>
          <a:prstGeom prst="rect">
            <a:avLst/>
          </a:prstGeom>
        </p:spPr>
        <p:txBody>
          <a:bodyPr anchor="t" rtlCol="false" tIns="0" lIns="0" bIns="0" rIns="0">
            <a:spAutoFit/>
          </a:bodyPr>
          <a:lstStyle/>
          <a:p>
            <a:pPr marL="0" indent="0" lvl="0">
              <a:lnSpc>
                <a:spcPts val="2761"/>
              </a:lnSpc>
              <a:spcBef>
                <a:spcPct val="0"/>
              </a:spcBef>
            </a:pPr>
            <a:r>
              <a:rPr lang="en-US" sz="1972">
                <a:solidFill>
                  <a:srgbClr val="000000"/>
                </a:solidFill>
                <a:latin typeface="Playfair Display"/>
              </a:rPr>
              <a:t>DC motors (x3)</a:t>
            </a:r>
          </a:p>
        </p:txBody>
      </p:sp>
      <p:sp>
        <p:nvSpPr>
          <p:cNvPr name="TextBox 28" id="28"/>
          <p:cNvSpPr txBox="true"/>
          <p:nvPr/>
        </p:nvSpPr>
        <p:spPr>
          <a:xfrm rot="0">
            <a:off x="3116493" y="4138129"/>
            <a:ext cx="427727" cy="346735"/>
          </a:xfrm>
          <a:prstGeom prst="rect">
            <a:avLst/>
          </a:prstGeom>
        </p:spPr>
        <p:txBody>
          <a:bodyPr anchor="t" rtlCol="false" tIns="0" lIns="0" bIns="0" rIns="0">
            <a:spAutoFit/>
          </a:bodyPr>
          <a:lstStyle/>
          <a:p>
            <a:pPr algn="ctr" marL="0" indent="0" lvl="0">
              <a:lnSpc>
                <a:spcPts val="2904"/>
              </a:lnSpc>
              <a:spcBef>
                <a:spcPct val="0"/>
              </a:spcBef>
            </a:pPr>
            <a:r>
              <a:rPr lang="en-US" sz="2074" u="none">
                <a:solidFill>
                  <a:srgbClr val="FFFFFF"/>
                </a:solidFill>
                <a:latin typeface="Playfair Display"/>
              </a:rPr>
              <a:t>02</a:t>
            </a:r>
          </a:p>
        </p:txBody>
      </p:sp>
      <p:sp>
        <p:nvSpPr>
          <p:cNvPr name="TextBox 29" id="29"/>
          <p:cNvSpPr txBox="true"/>
          <p:nvPr/>
        </p:nvSpPr>
        <p:spPr>
          <a:xfrm rot="0">
            <a:off x="5810170" y="4138129"/>
            <a:ext cx="427727" cy="346735"/>
          </a:xfrm>
          <a:prstGeom prst="rect">
            <a:avLst/>
          </a:prstGeom>
        </p:spPr>
        <p:txBody>
          <a:bodyPr anchor="t" rtlCol="false" tIns="0" lIns="0" bIns="0" rIns="0">
            <a:spAutoFit/>
          </a:bodyPr>
          <a:lstStyle/>
          <a:p>
            <a:pPr algn="ctr" marL="0" indent="0" lvl="0">
              <a:lnSpc>
                <a:spcPts val="2904"/>
              </a:lnSpc>
              <a:spcBef>
                <a:spcPct val="0"/>
              </a:spcBef>
            </a:pPr>
            <a:r>
              <a:rPr lang="en-US" sz="2074">
                <a:solidFill>
                  <a:srgbClr val="FFFFFF"/>
                </a:solidFill>
                <a:latin typeface="Playfair Display"/>
              </a:rPr>
              <a:t>03</a:t>
            </a:r>
          </a:p>
        </p:txBody>
      </p:sp>
      <p:sp>
        <p:nvSpPr>
          <p:cNvPr name="TextBox 30" id="30"/>
          <p:cNvSpPr txBox="true"/>
          <p:nvPr/>
        </p:nvSpPr>
        <p:spPr>
          <a:xfrm rot="0">
            <a:off x="2525901" y="4806670"/>
            <a:ext cx="2022750" cy="330800"/>
          </a:xfrm>
          <a:prstGeom prst="rect">
            <a:avLst/>
          </a:prstGeom>
        </p:spPr>
        <p:txBody>
          <a:bodyPr anchor="t" rtlCol="false" tIns="0" lIns="0" bIns="0" rIns="0">
            <a:spAutoFit/>
          </a:bodyPr>
          <a:lstStyle/>
          <a:p>
            <a:pPr marL="0" indent="0" lvl="0">
              <a:lnSpc>
                <a:spcPts val="2761"/>
              </a:lnSpc>
              <a:spcBef>
                <a:spcPct val="0"/>
              </a:spcBef>
            </a:pPr>
            <a:r>
              <a:rPr lang="en-US" sz="1972">
                <a:solidFill>
                  <a:srgbClr val="000000"/>
                </a:solidFill>
                <a:latin typeface="Playfair Display"/>
              </a:rPr>
              <a:t>Microbit (x2)</a:t>
            </a:r>
          </a:p>
        </p:txBody>
      </p:sp>
      <p:sp>
        <p:nvSpPr>
          <p:cNvPr name="TextBox 31" id="31"/>
          <p:cNvSpPr txBox="true"/>
          <p:nvPr/>
        </p:nvSpPr>
        <p:spPr>
          <a:xfrm rot="0">
            <a:off x="5230580" y="4806670"/>
            <a:ext cx="2022750" cy="330906"/>
          </a:xfrm>
          <a:prstGeom prst="rect">
            <a:avLst/>
          </a:prstGeom>
        </p:spPr>
        <p:txBody>
          <a:bodyPr anchor="t" rtlCol="false" tIns="0" lIns="0" bIns="0" rIns="0">
            <a:spAutoFit/>
          </a:bodyPr>
          <a:lstStyle/>
          <a:p>
            <a:pPr marL="0" indent="0" lvl="0">
              <a:lnSpc>
                <a:spcPts val="2761"/>
              </a:lnSpc>
              <a:spcBef>
                <a:spcPct val="0"/>
              </a:spcBef>
            </a:pPr>
            <a:r>
              <a:rPr lang="en-US" sz="1972">
                <a:solidFill>
                  <a:srgbClr val="000000"/>
                </a:solidFill>
                <a:latin typeface="Open Sans Light"/>
              </a:rPr>
              <a:t>Ποτενσιόμετρο</a:t>
            </a:r>
          </a:p>
        </p:txBody>
      </p:sp>
      <p:sp>
        <p:nvSpPr>
          <p:cNvPr name="TextBox 32" id="32"/>
          <p:cNvSpPr txBox="true"/>
          <p:nvPr/>
        </p:nvSpPr>
        <p:spPr>
          <a:xfrm rot="0">
            <a:off x="425680" y="2703599"/>
            <a:ext cx="6708640" cy="865118"/>
          </a:xfrm>
          <a:prstGeom prst="rect">
            <a:avLst/>
          </a:prstGeom>
        </p:spPr>
        <p:txBody>
          <a:bodyPr anchor="t" rtlCol="false" tIns="0" lIns="0" bIns="0" rIns="0">
            <a:spAutoFit/>
          </a:bodyPr>
          <a:lstStyle/>
          <a:p>
            <a:pPr>
              <a:lnSpc>
                <a:spcPts val="7099"/>
              </a:lnSpc>
            </a:pPr>
            <a:r>
              <a:rPr lang="en-US" sz="5071">
                <a:solidFill>
                  <a:srgbClr val="000000"/>
                </a:solidFill>
                <a:latin typeface="Playfair Display"/>
              </a:rPr>
              <a:t>ΗΛΕΚΤΡΟΝΙΚΑ ΥΛΙΚΑ</a:t>
            </a:r>
          </a:p>
        </p:txBody>
      </p:sp>
      <p:sp>
        <p:nvSpPr>
          <p:cNvPr name="TextBox 33" id="33"/>
          <p:cNvSpPr txBox="true"/>
          <p:nvPr/>
        </p:nvSpPr>
        <p:spPr>
          <a:xfrm rot="0">
            <a:off x="216723" y="7799124"/>
            <a:ext cx="2055323" cy="330906"/>
          </a:xfrm>
          <a:prstGeom prst="rect">
            <a:avLst/>
          </a:prstGeom>
        </p:spPr>
        <p:txBody>
          <a:bodyPr anchor="t" rtlCol="false" tIns="0" lIns="0" bIns="0" rIns="0">
            <a:spAutoFit/>
          </a:bodyPr>
          <a:lstStyle/>
          <a:p>
            <a:pPr marL="0" indent="0" lvl="0">
              <a:lnSpc>
                <a:spcPts val="2761"/>
              </a:lnSpc>
              <a:spcBef>
                <a:spcPct val="0"/>
              </a:spcBef>
            </a:pPr>
            <a:r>
              <a:rPr lang="en-US" sz="1972">
                <a:solidFill>
                  <a:srgbClr val="000000"/>
                </a:solidFill>
                <a:latin typeface="Playfair Display"/>
              </a:rPr>
              <a:t>Servo metallic (x1)</a:t>
            </a:r>
          </a:p>
        </p:txBody>
      </p:sp>
      <p:sp>
        <p:nvSpPr>
          <p:cNvPr name="TextBox 34" id="34"/>
          <p:cNvSpPr txBox="true"/>
          <p:nvPr/>
        </p:nvSpPr>
        <p:spPr>
          <a:xfrm rot="0">
            <a:off x="2399166" y="7799124"/>
            <a:ext cx="2466085" cy="330906"/>
          </a:xfrm>
          <a:prstGeom prst="rect">
            <a:avLst/>
          </a:prstGeom>
        </p:spPr>
        <p:txBody>
          <a:bodyPr anchor="t" rtlCol="false" tIns="0" lIns="0" bIns="0" rIns="0">
            <a:spAutoFit/>
          </a:bodyPr>
          <a:lstStyle/>
          <a:p>
            <a:pPr marL="0" indent="0" lvl="0">
              <a:lnSpc>
                <a:spcPts val="2761"/>
              </a:lnSpc>
              <a:spcBef>
                <a:spcPct val="0"/>
              </a:spcBef>
            </a:pPr>
            <a:r>
              <a:rPr lang="en-US" sz="1972">
                <a:solidFill>
                  <a:srgbClr val="000000"/>
                </a:solidFill>
                <a:latin typeface="Open Sans Light"/>
              </a:rPr>
              <a:t>Αισθητήρες αφήs (χ2)</a:t>
            </a:r>
          </a:p>
        </p:txBody>
      </p:sp>
      <p:sp>
        <p:nvSpPr>
          <p:cNvPr name="TextBox 35" id="35"/>
          <p:cNvSpPr txBox="true"/>
          <p:nvPr/>
        </p:nvSpPr>
        <p:spPr>
          <a:xfrm rot="0">
            <a:off x="5310704" y="7799124"/>
            <a:ext cx="2022750" cy="330906"/>
          </a:xfrm>
          <a:prstGeom prst="rect">
            <a:avLst/>
          </a:prstGeom>
        </p:spPr>
        <p:txBody>
          <a:bodyPr anchor="t" rtlCol="false" tIns="0" lIns="0" bIns="0" rIns="0">
            <a:spAutoFit/>
          </a:bodyPr>
          <a:lstStyle/>
          <a:p>
            <a:pPr marL="0" indent="0" lvl="0">
              <a:lnSpc>
                <a:spcPts val="2761"/>
              </a:lnSpc>
              <a:spcBef>
                <a:spcPct val="0"/>
              </a:spcBef>
            </a:pPr>
            <a:r>
              <a:rPr lang="en-US" sz="1972">
                <a:solidFill>
                  <a:srgbClr val="000000"/>
                </a:solidFill>
                <a:latin typeface="Playfair Display"/>
              </a:rPr>
              <a:t>Relay (x1)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48577" y="3804831"/>
            <a:ext cx="5062847" cy="3981067"/>
            <a:chOff x="0" y="0"/>
            <a:chExt cx="49613053" cy="39012220"/>
          </a:xfrm>
        </p:grpSpPr>
        <p:sp>
          <p:nvSpPr>
            <p:cNvPr name="Freeform 3" id="3"/>
            <p:cNvSpPr/>
            <p:nvPr/>
          </p:nvSpPr>
          <p:spPr>
            <a:xfrm flipH="false" flipV="false" rot="0">
              <a:off x="0" y="0"/>
              <a:ext cx="49613052" cy="39012220"/>
            </a:xfrm>
            <a:custGeom>
              <a:avLst/>
              <a:gdLst/>
              <a:ahLst/>
              <a:cxnLst/>
              <a:rect r="r" b="b" t="t" l="l"/>
              <a:pathLst>
                <a:path h="39012220" w="49613052">
                  <a:moveTo>
                    <a:pt x="0" y="0"/>
                  </a:moveTo>
                  <a:lnTo>
                    <a:pt x="0" y="39012220"/>
                  </a:lnTo>
                  <a:lnTo>
                    <a:pt x="49613052" y="39012220"/>
                  </a:lnTo>
                  <a:lnTo>
                    <a:pt x="49613052" y="0"/>
                  </a:lnTo>
                  <a:lnTo>
                    <a:pt x="0" y="0"/>
                  </a:lnTo>
                  <a:close/>
                  <a:moveTo>
                    <a:pt x="49552092" y="38951260"/>
                  </a:moveTo>
                  <a:lnTo>
                    <a:pt x="59690" y="38951260"/>
                  </a:lnTo>
                  <a:lnTo>
                    <a:pt x="59690" y="59690"/>
                  </a:lnTo>
                  <a:lnTo>
                    <a:pt x="49552092" y="59690"/>
                  </a:lnTo>
                  <a:lnTo>
                    <a:pt x="49552092" y="38951260"/>
                  </a:lnTo>
                  <a:close/>
                </a:path>
              </a:pathLst>
            </a:custGeom>
            <a:solidFill>
              <a:srgbClr val="000000"/>
            </a:solidFill>
          </p:spPr>
        </p:sp>
      </p:grpSp>
      <p:sp>
        <p:nvSpPr>
          <p:cNvPr name="Freeform 4" id="4"/>
          <p:cNvSpPr/>
          <p:nvPr/>
        </p:nvSpPr>
        <p:spPr>
          <a:xfrm flipH="false" flipV="false" rot="0">
            <a:off x="1382455" y="3928533"/>
            <a:ext cx="4795090" cy="3733663"/>
          </a:xfrm>
          <a:custGeom>
            <a:avLst/>
            <a:gdLst/>
            <a:ahLst/>
            <a:cxnLst/>
            <a:rect r="r" b="b" t="t" l="l"/>
            <a:pathLst>
              <a:path h="3733663" w="4795090">
                <a:moveTo>
                  <a:pt x="0" y="0"/>
                </a:moveTo>
                <a:lnTo>
                  <a:pt x="4795090" y="0"/>
                </a:lnTo>
                <a:lnTo>
                  <a:pt x="4795090" y="3733663"/>
                </a:lnTo>
                <a:lnTo>
                  <a:pt x="0" y="3733663"/>
                </a:lnTo>
                <a:lnTo>
                  <a:pt x="0" y="0"/>
                </a:lnTo>
                <a:close/>
              </a:path>
            </a:pathLst>
          </a:custGeom>
          <a:blipFill>
            <a:blip r:embed="rId2"/>
            <a:stretch>
              <a:fillRect l="0" t="0" r="0" b="0"/>
            </a:stretch>
          </a:blipFill>
        </p:spPr>
      </p:sp>
      <p:sp>
        <p:nvSpPr>
          <p:cNvPr name="TextBox 5" id="5"/>
          <p:cNvSpPr txBox="true"/>
          <p:nvPr/>
        </p:nvSpPr>
        <p:spPr>
          <a:xfrm rot="0">
            <a:off x="756000" y="1137242"/>
            <a:ext cx="6048000" cy="1859534"/>
          </a:xfrm>
          <a:prstGeom prst="rect">
            <a:avLst/>
          </a:prstGeom>
        </p:spPr>
        <p:txBody>
          <a:bodyPr anchor="t" rtlCol="false" tIns="0" lIns="0" bIns="0" rIns="0">
            <a:spAutoFit/>
          </a:bodyPr>
          <a:lstStyle/>
          <a:p>
            <a:pPr algn="just">
              <a:lnSpc>
                <a:spcPts val="2128"/>
              </a:lnSpc>
            </a:pPr>
            <a:r>
              <a:rPr lang="en-US" sz="1600" spc="40">
                <a:solidFill>
                  <a:srgbClr val="000000"/>
                </a:solidFill>
                <a:latin typeface="Open Sans Light"/>
              </a:rPr>
              <a:t>Σε αυτό το εργαστήριο συζητήσαμε με τους μαθητές τρόπους ώστε οι δυο ανεμογεννήτριες πυθμένα να μπορούν να ανοίγουν και να κλέινουν. Έτσι συνδέσαμε και προγραμματίσαμε με Make Code και δύο αισθητήρες αφής και ένα relay. Το relay ανοίγει και κλείνει το κύκλωμα ώστε να ενεργοποιούνται και να απενεργοποιούνται οι ανεμογεννήτριες.</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663317" cy="1755716"/>
            <a:chOff x="0" y="0"/>
            <a:chExt cx="10217756" cy="2340955"/>
          </a:xfrm>
        </p:grpSpPr>
        <p:sp>
          <p:nvSpPr>
            <p:cNvPr name="AutoShape 3" id="3"/>
            <p:cNvSpPr/>
            <p:nvPr/>
          </p:nvSpPr>
          <p:spPr>
            <a:xfrm>
              <a:off x="0" y="0"/>
              <a:ext cx="10217756" cy="2340955"/>
            </a:xfrm>
            <a:prstGeom prst="rect">
              <a:avLst/>
            </a:prstGeom>
            <a:solidFill>
              <a:srgbClr val="F7F4F0"/>
            </a:solidFill>
          </p:spPr>
        </p:sp>
      </p:grpSp>
      <p:sp>
        <p:nvSpPr>
          <p:cNvPr name="AutoShape 4" id="4"/>
          <p:cNvSpPr/>
          <p:nvPr/>
        </p:nvSpPr>
        <p:spPr>
          <a:xfrm>
            <a:off x="798206" y="1500420"/>
            <a:ext cx="6058551" cy="0"/>
          </a:xfrm>
          <a:prstGeom prst="line">
            <a:avLst/>
          </a:prstGeom>
          <a:ln cap="rnd" w="9525">
            <a:solidFill>
              <a:srgbClr val="000000"/>
            </a:solidFill>
            <a:prstDash val="solid"/>
            <a:headEnd type="none" len="sm" w="sm"/>
            <a:tailEnd type="none" len="sm" w="sm"/>
          </a:ln>
        </p:spPr>
      </p:sp>
      <p:sp>
        <p:nvSpPr>
          <p:cNvPr name="Freeform 5" id="5"/>
          <p:cNvSpPr/>
          <p:nvPr/>
        </p:nvSpPr>
        <p:spPr>
          <a:xfrm flipH="false" flipV="false" rot="0">
            <a:off x="1527742" y="2867852"/>
            <a:ext cx="4504515" cy="4956295"/>
          </a:xfrm>
          <a:custGeom>
            <a:avLst/>
            <a:gdLst/>
            <a:ahLst/>
            <a:cxnLst/>
            <a:rect r="r" b="b" t="t" l="l"/>
            <a:pathLst>
              <a:path h="4956295" w="4504515">
                <a:moveTo>
                  <a:pt x="0" y="0"/>
                </a:moveTo>
                <a:lnTo>
                  <a:pt x="4504516" y="0"/>
                </a:lnTo>
                <a:lnTo>
                  <a:pt x="4504516" y="4956296"/>
                </a:lnTo>
                <a:lnTo>
                  <a:pt x="0" y="4956296"/>
                </a:lnTo>
                <a:lnTo>
                  <a:pt x="0" y="0"/>
                </a:lnTo>
                <a:close/>
              </a:path>
            </a:pathLst>
          </a:custGeom>
          <a:blipFill>
            <a:blip r:embed="rId2"/>
            <a:stretch>
              <a:fillRect l="0" t="0" r="0" b="0"/>
            </a:stretch>
          </a:blipFill>
        </p:spPr>
      </p:sp>
      <p:sp>
        <p:nvSpPr>
          <p:cNvPr name="TextBox 6" id="6"/>
          <p:cNvSpPr txBox="true"/>
          <p:nvPr/>
        </p:nvSpPr>
        <p:spPr>
          <a:xfrm rot="0">
            <a:off x="798206" y="698471"/>
            <a:ext cx="6048000" cy="368300"/>
          </a:xfrm>
          <a:prstGeom prst="rect">
            <a:avLst/>
          </a:prstGeom>
        </p:spPr>
        <p:txBody>
          <a:bodyPr anchor="t" rtlCol="false" tIns="0" lIns="0" bIns="0" rIns="0">
            <a:spAutoFit/>
          </a:bodyPr>
          <a:lstStyle/>
          <a:p>
            <a:pPr algn="ctr">
              <a:lnSpc>
                <a:spcPts val="2800"/>
              </a:lnSpc>
            </a:pPr>
            <a:r>
              <a:rPr lang="en-US" sz="2500" spc="62">
                <a:solidFill>
                  <a:srgbClr val="000000"/>
                </a:solidFill>
                <a:latin typeface="Open Sans Light Bold"/>
              </a:rPr>
              <a:t>Προγραμματισμός</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67" t="1438" r="1553" b="1396"/>
          <a:stretch>
            <a:fillRect/>
          </a:stretch>
        </p:blipFill>
        <p:spPr>
          <a:xfrm flipH="false" flipV="false">
            <a:off x="0" y="0"/>
            <a:ext cx="7556500" cy="10693400"/>
          </a:xfrm>
          <a:prstGeom prst="rect">
            <a:avLst/>
          </a:prstGeom>
        </p:spPr>
      </p:pic>
      <p:sp>
        <p:nvSpPr>
          <p:cNvPr name="AutoShape 3" id="3"/>
          <p:cNvSpPr/>
          <p:nvPr/>
        </p:nvSpPr>
        <p:spPr>
          <a:xfrm flipV="true">
            <a:off x="756000" y="756000"/>
            <a:ext cx="0" cy="918000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4561052" y="4514553"/>
            <a:ext cx="1278487" cy="1278487"/>
            <a:chOff x="0" y="0"/>
            <a:chExt cx="812800" cy="812800"/>
          </a:xfrm>
        </p:grpSpPr>
        <p:sp>
          <p:nvSpPr>
            <p:cNvPr name="Freeform 5" id="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8B6FF"/>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2519"/>
                </a:lnSpc>
              </a:pPr>
            </a:p>
          </p:txBody>
        </p:sp>
      </p:grpSp>
      <p:sp>
        <p:nvSpPr>
          <p:cNvPr name="TextBox 7" id="7"/>
          <p:cNvSpPr txBox="true"/>
          <p:nvPr/>
        </p:nvSpPr>
        <p:spPr>
          <a:xfrm rot="0">
            <a:off x="1871134" y="4810060"/>
            <a:ext cx="4292477" cy="714374"/>
          </a:xfrm>
          <a:prstGeom prst="rect">
            <a:avLst/>
          </a:prstGeom>
        </p:spPr>
        <p:txBody>
          <a:bodyPr anchor="t" rtlCol="false" tIns="0" lIns="0" bIns="0" rIns="0">
            <a:spAutoFit/>
          </a:bodyPr>
          <a:lstStyle/>
          <a:p>
            <a:pPr>
              <a:lnSpc>
                <a:spcPts val="5600"/>
              </a:lnSpc>
            </a:pPr>
            <a:r>
              <a:rPr lang="en-US" sz="4000">
                <a:solidFill>
                  <a:srgbClr val="000000"/>
                </a:solidFill>
                <a:latin typeface="Lovelace Bold"/>
              </a:rPr>
              <a:t>6ο Εργαστήριο</a:t>
            </a:r>
          </a:p>
        </p:txBody>
      </p:sp>
      <p:sp>
        <p:nvSpPr>
          <p:cNvPr name="TextBox 8" id="8"/>
          <p:cNvSpPr txBox="true"/>
          <p:nvPr/>
        </p:nvSpPr>
        <p:spPr>
          <a:xfrm rot="0">
            <a:off x="1871134" y="5629870"/>
            <a:ext cx="4961898" cy="396240"/>
          </a:xfrm>
          <a:prstGeom prst="rect">
            <a:avLst/>
          </a:prstGeom>
        </p:spPr>
        <p:txBody>
          <a:bodyPr anchor="t" rtlCol="false" tIns="0" lIns="0" bIns="0" rIns="0">
            <a:spAutoFit/>
          </a:bodyPr>
          <a:lstStyle/>
          <a:p>
            <a:pPr>
              <a:lnSpc>
                <a:spcPts val="3359"/>
              </a:lnSpc>
            </a:pPr>
            <a:r>
              <a:rPr lang="en-US" sz="2400">
                <a:solidFill>
                  <a:srgbClr val="000000"/>
                </a:solidFill>
                <a:latin typeface="Open Sans Light Italics"/>
              </a:rPr>
              <a:t>Διάκοσμος και μακέτα</a:t>
            </a:r>
          </a:p>
        </p:txBody>
      </p:sp>
      <p:sp>
        <p:nvSpPr>
          <p:cNvPr name="TextBox 9" id="9"/>
          <p:cNvSpPr txBox="true"/>
          <p:nvPr/>
        </p:nvSpPr>
        <p:spPr>
          <a:xfrm rot="0">
            <a:off x="3596592" y="9655013"/>
            <a:ext cx="3207408" cy="415290"/>
          </a:xfrm>
          <a:prstGeom prst="rect">
            <a:avLst/>
          </a:prstGeom>
        </p:spPr>
        <p:txBody>
          <a:bodyPr anchor="t" rtlCol="false" tIns="0" lIns="0" bIns="0" rIns="0">
            <a:spAutoFit/>
          </a:bodyPr>
          <a:lstStyle/>
          <a:p>
            <a:pPr algn="r">
              <a:lnSpc>
                <a:spcPts val="3359"/>
              </a:lnSpc>
            </a:pPr>
            <a:r>
              <a:rPr lang="en-US" sz="2400">
                <a:solidFill>
                  <a:srgbClr val="000000"/>
                </a:solidFill>
                <a:latin typeface="Lovelace"/>
              </a:rPr>
              <a:t>ΕΛΛΑΚ 2023</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56000" y="2242808"/>
            <a:ext cx="6048000" cy="4549034"/>
          </a:xfrm>
          <a:custGeom>
            <a:avLst/>
            <a:gdLst/>
            <a:ahLst/>
            <a:cxnLst/>
            <a:rect r="r" b="b" t="t" l="l"/>
            <a:pathLst>
              <a:path h="4549034" w="6048000">
                <a:moveTo>
                  <a:pt x="0" y="0"/>
                </a:moveTo>
                <a:lnTo>
                  <a:pt x="6048000" y="0"/>
                </a:lnTo>
                <a:lnTo>
                  <a:pt x="6048000" y="4549034"/>
                </a:lnTo>
                <a:lnTo>
                  <a:pt x="0" y="4549034"/>
                </a:lnTo>
                <a:lnTo>
                  <a:pt x="0" y="0"/>
                </a:lnTo>
                <a:close/>
              </a:path>
            </a:pathLst>
          </a:custGeom>
          <a:blipFill>
            <a:blip r:embed="rId2"/>
            <a:stretch>
              <a:fillRect l="0" t="0" r="0" b="0"/>
            </a:stretch>
          </a:blipFill>
        </p:spPr>
      </p:sp>
      <p:sp>
        <p:nvSpPr>
          <p:cNvPr name="TextBox 3" id="3"/>
          <p:cNvSpPr txBox="true"/>
          <p:nvPr/>
        </p:nvSpPr>
        <p:spPr>
          <a:xfrm rot="0">
            <a:off x="756000" y="736950"/>
            <a:ext cx="6048000" cy="1091438"/>
          </a:xfrm>
          <a:prstGeom prst="rect">
            <a:avLst/>
          </a:prstGeom>
        </p:spPr>
        <p:txBody>
          <a:bodyPr anchor="t" rtlCol="false" tIns="0" lIns="0" bIns="0" rIns="0">
            <a:spAutoFit/>
          </a:bodyPr>
          <a:lstStyle/>
          <a:p>
            <a:pPr algn="just">
              <a:lnSpc>
                <a:spcPts val="2176"/>
              </a:lnSpc>
            </a:pPr>
            <a:r>
              <a:rPr lang="en-US" sz="1600" spc="40">
                <a:solidFill>
                  <a:srgbClr val="000000"/>
                </a:solidFill>
                <a:latin typeface="Open Sans Light"/>
              </a:rPr>
              <a:t>     Χρησιμοποιήσαμε μια μακέτα 100*70 cm και τοποθετήσαμε χαρτόνι θάλασσα. Από κάτω περάσαμε όλα τα καλώδια προεκτάσεις. Στη συνέχεια κάναμε 2 μικρές τρύπες ώστε να περνάνε οι βάσεις των ανεμογεννητριών πυθμένα. </a:t>
            </a:r>
          </a:p>
        </p:txBody>
      </p:sp>
      <p:sp>
        <p:nvSpPr>
          <p:cNvPr name="TextBox 4" id="4"/>
          <p:cNvSpPr txBox="true"/>
          <p:nvPr/>
        </p:nvSpPr>
        <p:spPr>
          <a:xfrm rot="0">
            <a:off x="756000" y="7187212"/>
            <a:ext cx="6048000" cy="2748788"/>
          </a:xfrm>
          <a:prstGeom prst="rect">
            <a:avLst/>
          </a:prstGeom>
        </p:spPr>
        <p:txBody>
          <a:bodyPr anchor="t" rtlCol="false" tIns="0" lIns="0" bIns="0" rIns="0">
            <a:spAutoFit/>
          </a:bodyPr>
          <a:lstStyle/>
          <a:p>
            <a:pPr algn="just">
              <a:lnSpc>
                <a:spcPts val="2176"/>
              </a:lnSpc>
            </a:pPr>
            <a:r>
              <a:rPr lang="en-US" sz="1600" spc="40">
                <a:solidFill>
                  <a:srgbClr val="000000"/>
                </a:solidFill>
                <a:latin typeface="Open Sans Light"/>
              </a:rPr>
              <a:t>     Κάναμε μία μεγαλύτερη τρύπα ώστε να περάσει και ο servo κινητήρας με τα μεταλλικά πτερύγια. Στη συνέχεια κολλήσαμε τον ανεμοδείκτη στη μακέτα μας και τεστάραμε πως δουλεύουν όλα καλά.  </a:t>
            </a:r>
          </a:p>
          <a:p>
            <a:pPr algn="just">
              <a:lnSpc>
                <a:spcPts val="2176"/>
              </a:lnSpc>
            </a:pPr>
            <a:r>
              <a:rPr lang="en-US" sz="1600" spc="40">
                <a:solidFill>
                  <a:srgbClr val="000000"/>
                </a:solidFill>
                <a:latin typeface="Open Sans Light"/>
              </a:rPr>
              <a:t>    </a:t>
            </a:r>
            <a:r>
              <a:rPr lang="en-US" sz="1600" spc="40">
                <a:solidFill>
                  <a:srgbClr val="000000"/>
                </a:solidFill>
                <a:latin typeface="Open Sans Light"/>
              </a:rPr>
              <a:t>Η διακόσμηση συνεχίστηκε και φτιάξαμε την παραλία μας. Βάλαμε πετραδάκι και κατασκευάσαμε δυο σπιτάκια από μακετόχαρτο τα οποία θα “κρύβουν” το microbit που κινεί τις ανεμογεννήτρις πυθμένα. </a:t>
            </a:r>
          </a:p>
          <a:p>
            <a:pPr algn="just">
              <a:lnSpc>
                <a:spcPts val="2176"/>
              </a:lnSpc>
            </a:pPr>
            <a:r>
              <a:rPr lang="en-US" sz="1600" spc="40">
                <a:solidFill>
                  <a:srgbClr val="000000"/>
                </a:solidFill>
                <a:latin typeface="Open Sans Light"/>
              </a:rPr>
              <a:t>     </a:t>
            </a:r>
            <a:r>
              <a:rPr lang="en-US" sz="1600" spc="40">
                <a:solidFill>
                  <a:srgbClr val="000000"/>
                </a:solidFill>
                <a:latin typeface="Open Sans Light"/>
              </a:rPr>
              <a:t>Κολλήσαμε τους αισθητήρες αφής ώστε να είναι σταθεροί επάνω στη μακέτα σαν “διακόπτες’ που ανοίγουν και κλείνουν.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67" t="1438" r="1553" b="1396"/>
          <a:stretch>
            <a:fillRect/>
          </a:stretch>
        </p:blipFill>
        <p:spPr>
          <a:xfrm flipH="false" flipV="false">
            <a:off x="0" y="0"/>
            <a:ext cx="7556500" cy="10693400"/>
          </a:xfrm>
          <a:prstGeom prst="rect">
            <a:avLst/>
          </a:prstGeom>
        </p:spPr>
      </p:pic>
      <p:sp>
        <p:nvSpPr>
          <p:cNvPr name="AutoShape 3" id="3"/>
          <p:cNvSpPr/>
          <p:nvPr/>
        </p:nvSpPr>
        <p:spPr>
          <a:xfrm flipV="true">
            <a:off x="756000" y="756000"/>
            <a:ext cx="0" cy="918000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4561052" y="4514553"/>
            <a:ext cx="1278487" cy="1278487"/>
            <a:chOff x="0" y="0"/>
            <a:chExt cx="812800" cy="812800"/>
          </a:xfrm>
        </p:grpSpPr>
        <p:sp>
          <p:nvSpPr>
            <p:cNvPr name="Freeform 5" id="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8B6FF"/>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2519"/>
                </a:lnSpc>
              </a:pPr>
            </a:p>
          </p:txBody>
        </p:sp>
      </p:grpSp>
      <p:sp>
        <p:nvSpPr>
          <p:cNvPr name="TextBox 7" id="7"/>
          <p:cNvSpPr txBox="true"/>
          <p:nvPr/>
        </p:nvSpPr>
        <p:spPr>
          <a:xfrm rot="0">
            <a:off x="1871134" y="4810060"/>
            <a:ext cx="4292477" cy="708024"/>
          </a:xfrm>
          <a:prstGeom prst="rect">
            <a:avLst/>
          </a:prstGeom>
        </p:spPr>
        <p:txBody>
          <a:bodyPr anchor="t" rtlCol="false" tIns="0" lIns="0" bIns="0" rIns="0">
            <a:spAutoFit/>
          </a:bodyPr>
          <a:lstStyle/>
          <a:p>
            <a:pPr>
              <a:lnSpc>
                <a:spcPts val="5600"/>
              </a:lnSpc>
            </a:pPr>
            <a:r>
              <a:rPr lang="en-US" sz="4000">
                <a:solidFill>
                  <a:srgbClr val="000000"/>
                </a:solidFill>
                <a:latin typeface="Lovelace Bold"/>
              </a:rPr>
              <a:t>1ο Εργαστήριο</a:t>
            </a:r>
          </a:p>
        </p:txBody>
      </p:sp>
      <p:sp>
        <p:nvSpPr>
          <p:cNvPr name="TextBox 8" id="8"/>
          <p:cNvSpPr txBox="true"/>
          <p:nvPr/>
        </p:nvSpPr>
        <p:spPr>
          <a:xfrm rot="0">
            <a:off x="1871134" y="5651470"/>
            <a:ext cx="4961898" cy="815340"/>
          </a:xfrm>
          <a:prstGeom prst="rect">
            <a:avLst/>
          </a:prstGeom>
        </p:spPr>
        <p:txBody>
          <a:bodyPr anchor="t" rtlCol="false" tIns="0" lIns="0" bIns="0" rIns="0">
            <a:spAutoFit/>
          </a:bodyPr>
          <a:lstStyle/>
          <a:p>
            <a:pPr>
              <a:lnSpc>
                <a:spcPts val="3359"/>
              </a:lnSpc>
            </a:pPr>
            <a:r>
              <a:rPr lang="en-US" sz="2400">
                <a:solidFill>
                  <a:srgbClr val="000000"/>
                </a:solidFill>
                <a:latin typeface="Open Sans Light Italics"/>
              </a:rPr>
              <a:t>Συζήτηση για το θέμα της βιώσιμης ενέργειάς στον Ελλαδικό χώρο.</a:t>
            </a:r>
          </a:p>
        </p:txBody>
      </p:sp>
      <p:sp>
        <p:nvSpPr>
          <p:cNvPr name="TextBox 9" id="9"/>
          <p:cNvSpPr txBox="true"/>
          <p:nvPr/>
        </p:nvSpPr>
        <p:spPr>
          <a:xfrm rot="0">
            <a:off x="3596592" y="9655013"/>
            <a:ext cx="3207408" cy="415290"/>
          </a:xfrm>
          <a:prstGeom prst="rect">
            <a:avLst/>
          </a:prstGeom>
        </p:spPr>
        <p:txBody>
          <a:bodyPr anchor="t" rtlCol="false" tIns="0" lIns="0" bIns="0" rIns="0">
            <a:spAutoFit/>
          </a:bodyPr>
          <a:lstStyle/>
          <a:p>
            <a:pPr algn="r">
              <a:lnSpc>
                <a:spcPts val="3359"/>
              </a:lnSpc>
            </a:pPr>
            <a:r>
              <a:rPr lang="en-US" sz="2400">
                <a:solidFill>
                  <a:srgbClr val="000000"/>
                </a:solidFill>
                <a:latin typeface="Lovelace"/>
              </a:rPr>
              <a:t>ΕΛΛΑΚ 2023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206" y="-106818"/>
            <a:ext cx="7663317" cy="1755716"/>
            <a:chOff x="0" y="0"/>
            <a:chExt cx="10217756" cy="2340955"/>
          </a:xfrm>
        </p:grpSpPr>
        <p:sp>
          <p:nvSpPr>
            <p:cNvPr name="AutoShape 3" id="3"/>
            <p:cNvSpPr/>
            <p:nvPr/>
          </p:nvSpPr>
          <p:spPr>
            <a:xfrm>
              <a:off x="0" y="0"/>
              <a:ext cx="10217756" cy="2340955"/>
            </a:xfrm>
            <a:prstGeom prst="rect">
              <a:avLst/>
            </a:prstGeom>
            <a:solidFill>
              <a:srgbClr val="F7F4F0"/>
            </a:solidFill>
          </p:spPr>
        </p:sp>
      </p:grpSp>
      <p:sp>
        <p:nvSpPr>
          <p:cNvPr name="TextBox 4" id="4"/>
          <p:cNvSpPr txBox="true"/>
          <p:nvPr/>
        </p:nvSpPr>
        <p:spPr>
          <a:xfrm rot="0">
            <a:off x="756000" y="415440"/>
            <a:ext cx="6048000" cy="720725"/>
          </a:xfrm>
          <a:prstGeom prst="rect">
            <a:avLst/>
          </a:prstGeom>
        </p:spPr>
        <p:txBody>
          <a:bodyPr anchor="t" rtlCol="false" tIns="0" lIns="0" bIns="0" rIns="0">
            <a:spAutoFit/>
          </a:bodyPr>
          <a:lstStyle/>
          <a:p>
            <a:pPr algn="ctr">
              <a:lnSpc>
                <a:spcPts val="2800"/>
              </a:lnSpc>
            </a:pPr>
            <a:r>
              <a:rPr lang="en-US" sz="2500" spc="62">
                <a:solidFill>
                  <a:srgbClr val="000000"/>
                </a:solidFill>
                <a:latin typeface="Open Sans Light Bold"/>
              </a:rPr>
              <a:t>Τι είναι πράσινη ενέργεια και γιατί κρίνεται αναγκαία στις μέρες μας;</a:t>
            </a:r>
          </a:p>
        </p:txBody>
      </p:sp>
      <p:sp>
        <p:nvSpPr>
          <p:cNvPr name="TextBox 5" id="5"/>
          <p:cNvSpPr txBox="true"/>
          <p:nvPr/>
        </p:nvSpPr>
        <p:spPr>
          <a:xfrm rot="0">
            <a:off x="766551" y="3142077"/>
            <a:ext cx="6048000" cy="873506"/>
          </a:xfrm>
          <a:prstGeom prst="rect">
            <a:avLst/>
          </a:prstGeom>
        </p:spPr>
        <p:txBody>
          <a:bodyPr anchor="t" rtlCol="false" tIns="0" lIns="0" bIns="0" rIns="0">
            <a:spAutoFit/>
          </a:bodyPr>
          <a:lstStyle/>
          <a:p>
            <a:pPr algn="just">
              <a:lnSpc>
                <a:spcPts val="1792"/>
              </a:lnSpc>
            </a:pPr>
            <a:r>
              <a:rPr lang="en-US" sz="1600" spc="40">
                <a:solidFill>
                  <a:srgbClr val="000000"/>
                </a:solidFill>
                <a:latin typeface="Open Sans Light Bold"/>
              </a:rPr>
              <a:t>«Πράσινη»</a:t>
            </a:r>
            <a:r>
              <a:rPr lang="en-US" sz="1600" spc="40">
                <a:solidFill>
                  <a:srgbClr val="000000"/>
                </a:solidFill>
                <a:latin typeface="Open Sans Light"/>
              </a:rPr>
              <a:t> χαρακτηρίζεται η ενέργεια που παράγεται από Ανανεώσιμες, πηγές. Δεν χρησιμοποιούμε δηλαδή ορυκτές πηγές γιατί δεν είναι φιλικές προς το περιβάλλον και τον άνθρωπο.</a:t>
            </a:r>
          </a:p>
        </p:txBody>
      </p:sp>
      <p:grpSp>
        <p:nvGrpSpPr>
          <p:cNvPr name="Group 6" id="6"/>
          <p:cNvGrpSpPr/>
          <p:nvPr/>
        </p:nvGrpSpPr>
        <p:grpSpPr>
          <a:xfrm rot="0">
            <a:off x="766551" y="4505323"/>
            <a:ext cx="6037449" cy="2470578"/>
            <a:chOff x="0" y="0"/>
            <a:chExt cx="48498386" cy="19845975"/>
          </a:xfrm>
        </p:grpSpPr>
        <p:sp>
          <p:nvSpPr>
            <p:cNvPr name="Freeform 7" id="7"/>
            <p:cNvSpPr/>
            <p:nvPr/>
          </p:nvSpPr>
          <p:spPr>
            <a:xfrm flipH="false" flipV="false" rot="0">
              <a:off x="0" y="0"/>
              <a:ext cx="48498385" cy="19845975"/>
            </a:xfrm>
            <a:custGeom>
              <a:avLst/>
              <a:gdLst/>
              <a:ahLst/>
              <a:cxnLst/>
              <a:rect r="r" b="b" t="t" l="l"/>
              <a:pathLst>
                <a:path h="19845975" w="48498385">
                  <a:moveTo>
                    <a:pt x="0" y="0"/>
                  </a:moveTo>
                  <a:lnTo>
                    <a:pt x="0" y="19845975"/>
                  </a:lnTo>
                  <a:lnTo>
                    <a:pt x="48498385" y="19845975"/>
                  </a:lnTo>
                  <a:lnTo>
                    <a:pt x="48498385" y="0"/>
                  </a:lnTo>
                  <a:lnTo>
                    <a:pt x="0" y="0"/>
                  </a:lnTo>
                  <a:close/>
                  <a:moveTo>
                    <a:pt x="48437425" y="19785016"/>
                  </a:moveTo>
                  <a:lnTo>
                    <a:pt x="59690" y="19785016"/>
                  </a:lnTo>
                  <a:lnTo>
                    <a:pt x="59690" y="59690"/>
                  </a:lnTo>
                  <a:lnTo>
                    <a:pt x="48437425" y="59690"/>
                  </a:lnTo>
                  <a:lnTo>
                    <a:pt x="48437425" y="19785016"/>
                  </a:lnTo>
                  <a:close/>
                </a:path>
              </a:pathLst>
            </a:custGeom>
            <a:solidFill>
              <a:srgbClr val="000000"/>
            </a:solidFill>
          </p:spPr>
        </p:sp>
      </p:grpSp>
      <p:grpSp>
        <p:nvGrpSpPr>
          <p:cNvPr name="Group 8" id="8"/>
          <p:cNvGrpSpPr/>
          <p:nvPr/>
        </p:nvGrpSpPr>
        <p:grpSpPr>
          <a:xfrm rot="0">
            <a:off x="888278" y="4607623"/>
            <a:ext cx="5793996" cy="2265979"/>
            <a:chOff x="0" y="0"/>
            <a:chExt cx="7725328" cy="3021305"/>
          </a:xfrm>
        </p:grpSpPr>
        <p:pic>
          <p:nvPicPr>
            <p:cNvPr name="Picture 9" id="9"/>
            <p:cNvPicPr>
              <a:picLocks noChangeAspect="true"/>
            </p:cNvPicPr>
            <p:nvPr/>
          </p:nvPicPr>
          <p:blipFill>
            <a:blip r:embed="rId2"/>
            <a:srcRect l="0" t="41365" r="0" b="0"/>
            <a:stretch>
              <a:fillRect/>
            </a:stretch>
          </p:blipFill>
          <p:spPr>
            <a:xfrm flipH="false" flipV="false">
              <a:off x="0" y="0"/>
              <a:ext cx="7725328" cy="3021305"/>
            </a:xfrm>
            <a:prstGeom prst="rect">
              <a:avLst/>
            </a:prstGeom>
          </p:spPr>
        </p:pic>
      </p:grpSp>
      <p:sp>
        <p:nvSpPr>
          <p:cNvPr name="TextBox 10" id="10"/>
          <p:cNvSpPr txBox="true"/>
          <p:nvPr/>
        </p:nvSpPr>
        <p:spPr>
          <a:xfrm rot="0">
            <a:off x="766551" y="2068546"/>
            <a:ext cx="6048000" cy="435356"/>
          </a:xfrm>
          <a:prstGeom prst="rect">
            <a:avLst/>
          </a:prstGeom>
        </p:spPr>
        <p:txBody>
          <a:bodyPr anchor="t" rtlCol="false" tIns="0" lIns="0" bIns="0" rIns="0">
            <a:spAutoFit/>
          </a:bodyPr>
          <a:lstStyle/>
          <a:p>
            <a:pPr algn="just">
              <a:lnSpc>
                <a:spcPts val="1792"/>
              </a:lnSpc>
            </a:pPr>
            <a:r>
              <a:rPr lang="en-US" sz="1600" spc="40">
                <a:solidFill>
                  <a:srgbClr val="A8A39F"/>
                </a:solidFill>
                <a:latin typeface="Open Sans Light"/>
              </a:rPr>
              <a:t>Οι ερωτήσεις απευθύνονται στους μαθητές με στόχο να προκύψουν οι απαντήσεις από τα ίδια τα παιδιά.</a:t>
            </a:r>
          </a:p>
        </p:txBody>
      </p:sp>
      <p:sp>
        <p:nvSpPr>
          <p:cNvPr name="AutoShape 11" id="11"/>
          <p:cNvSpPr/>
          <p:nvPr/>
        </p:nvSpPr>
        <p:spPr>
          <a:xfrm rot="0">
            <a:off x="756000" y="1388840"/>
            <a:ext cx="6058551" cy="0"/>
          </a:xfrm>
          <a:prstGeom prst="line">
            <a:avLst/>
          </a:prstGeom>
          <a:ln cap="rnd" w="9525">
            <a:solidFill>
              <a:srgbClr val="000000"/>
            </a:solidFill>
            <a:prstDash val="solid"/>
            <a:headEnd type="none" len="sm" w="sm"/>
            <a:tailEnd type="none" len="sm" w="sm"/>
          </a:ln>
        </p:spPr>
      </p:sp>
      <p:sp>
        <p:nvSpPr>
          <p:cNvPr name="TextBox 12" id="12"/>
          <p:cNvSpPr txBox="true"/>
          <p:nvPr/>
        </p:nvSpPr>
        <p:spPr>
          <a:xfrm rot="0">
            <a:off x="766551" y="7543139"/>
            <a:ext cx="6128128" cy="1968881"/>
          </a:xfrm>
          <a:prstGeom prst="rect">
            <a:avLst/>
          </a:prstGeom>
        </p:spPr>
        <p:txBody>
          <a:bodyPr anchor="t" rtlCol="false" tIns="0" lIns="0" bIns="0" rIns="0">
            <a:spAutoFit/>
          </a:bodyPr>
          <a:lstStyle/>
          <a:p>
            <a:pPr algn="just">
              <a:lnSpc>
                <a:spcPts val="1792"/>
              </a:lnSpc>
            </a:pPr>
            <a:r>
              <a:rPr lang="en-US" sz="1600" spc="40">
                <a:solidFill>
                  <a:srgbClr val="000000"/>
                </a:solidFill>
                <a:latin typeface="Open Sans Light Bold"/>
              </a:rPr>
              <a:t>Αναγκαία</a:t>
            </a:r>
            <a:r>
              <a:rPr lang="en-US" sz="1600" spc="40">
                <a:solidFill>
                  <a:srgbClr val="000000"/>
                </a:solidFill>
                <a:latin typeface="Open Sans Light"/>
              </a:rPr>
              <a:t> κρίνεται καθώς η κλιματική αλλαγή γίνεται ολοένα και πιο έντονη τα τελευταία χρόνια και οι αρνητικές της συνέπειες είναι πιο αισθητές στον πλανήτη. Συγκεκριμένα, ο</a:t>
            </a:r>
            <a:r>
              <a:rPr lang="en-US" sz="1600" spc="40">
                <a:solidFill>
                  <a:srgbClr val="000000"/>
                </a:solidFill>
                <a:latin typeface="Open Sans Light"/>
              </a:rPr>
              <a:t> σύγχρονος τρόπος ζωής έχει ως αποτέλεσμα την εκτεταμένη μόλυνση του περιβάλλοντος. Επίσης παρατηρείται πως σταδιακά εξαντλούνται και οι μη ανανεώσιμοι πόροι και κυρίως των ορυκτών καυσίμων. Αυτό οδηγεί στην ανάγκη παραγωγής καθαρών και ανανεώσιμων πηγών ενέργειας με στόχο την μείωση των επιπτώσεων στον πλανήτη.</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2090" y="266149"/>
            <a:ext cx="7015820" cy="9860354"/>
            <a:chOff x="0" y="0"/>
            <a:chExt cx="35507596" cy="49903999"/>
          </a:xfrm>
        </p:grpSpPr>
        <p:sp>
          <p:nvSpPr>
            <p:cNvPr name="Freeform 3" id="3"/>
            <p:cNvSpPr/>
            <p:nvPr/>
          </p:nvSpPr>
          <p:spPr>
            <a:xfrm flipH="false" flipV="false" rot="0">
              <a:off x="0" y="0"/>
              <a:ext cx="35507597" cy="49903999"/>
            </a:xfrm>
            <a:custGeom>
              <a:avLst/>
              <a:gdLst/>
              <a:ahLst/>
              <a:cxnLst/>
              <a:rect r="r" b="b" t="t" l="l"/>
              <a:pathLst>
                <a:path h="49903999" w="35507597">
                  <a:moveTo>
                    <a:pt x="0" y="0"/>
                  </a:moveTo>
                  <a:lnTo>
                    <a:pt x="0" y="49903999"/>
                  </a:lnTo>
                  <a:lnTo>
                    <a:pt x="35507597" y="49903999"/>
                  </a:lnTo>
                  <a:lnTo>
                    <a:pt x="35507597" y="0"/>
                  </a:lnTo>
                  <a:lnTo>
                    <a:pt x="0" y="0"/>
                  </a:lnTo>
                  <a:close/>
                  <a:moveTo>
                    <a:pt x="35446636" y="49843038"/>
                  </a:moveTo>
                  <a:lnTo>
                    <a:pt x="59690" y="49843038"/>
                  </a:lnTo>
                  <a:lnTo>
                    <a:pt x="59690" y="59690"/>
                  </a:lnTo>
                  <a:lnTo>
                    <a:pt x="35446636" y="59690"/>
                  </a:lnTo>
                  <a:lnTo>
                    <a:pt x="35446636" y="49843038"/>
                  </a:lnTo>
                  <a:close/>
                </a:path>
              </a:pathLst>
            </a:custGeom>
            <a:solidFill>
              <a:srgbClr val="000000"/>
            </a:solidFill>
          </p:spPr>
        </p:sp>
      </p:grpSp>
      <p:grpSp>
        <p:nvGrpSpPr>
          <p:cNvPr name="Group 4" id="4"/>
          <p:cNvGrpSpPr/>
          <p:nvPr/>
        </p:nvGrpSpPr>
        <p:grpSpPr>
          <a:xfrm rot="0">
            <a:off x="-196516" y="-251160"/>
            <a:ext cx="7953032" cy="5381160"/>
            <a:chOff x="0" y="0"/>
            <a:chExt cx="10604043" cy="7174880"/>
          </a:xfrm>
        </p:grpSpPr>
        <p:sp>
          <p:nvSpPr>
            <p:cNvPr name="AutoShape 5" id="5"/>
            <p:cNvSpPr/>
            <p:nvPr/>
          </p:nvSpPr>
          <p:spPr>
            <a:xfrm>
              <a:off x="0" y="0"/>
              <a:ext cx="10604043" cy="7174880"/>
            </a:xfrm>
            <a:prstGeom prst="rect">
              <a:avLst/>
            </a:prstGeom>
            <a:solidFill>
              <a:srgbClr val="F7F4F0"/>
            </a:solidFill>
          </p:spPr>
        </p:sp>
      </p:grpSp>
      <p:sp>
        <p:nvSpPr>
          <p:cNvPr name="TextBox 6" id="6"/>
          <p:cNvSpPr txBox="true"/>
          <p:nvPr/>
        </p:nvSpPr>
        <p:spPr>
          <a:xfrm rot="0">
            <a:off x="756000" y="744411"/>
            <a:ext cx="5868250" cy="358775"/>
          </a:xfrm>
          <a:prstGeom prst="rect">
            <a:avLst/>
          </a:prstGeom>
        </p:spPr>
        <p:txBody>
          <a:bodyPr anchor="t" rtlCol="false" tIns="0" lIns="0" bIns="0" rIns="0">
            <a:spAutoFit/>
          </a:bodyPr>
          <a:lstStyle/>
          <a:p>
            <a:pPr algn="ctr">
              <a:lnSpc>
                <a:spcPts val="2799"/>
              </a:lnSpc>
            </a:pPr>
            <a:r>
              <a:rPr lang="en-US" sz="2499" spc="62">
                <a:solidFill>
                  <a:srgbClr val="000000"/>
                </a:solidFill>
                <a:latin typeface="Open Sans Light Bold"/>
              </a:rPr>
              <a:t>Τι είναι όμως ανεμογεννήτρια;</a:t>
            </a:r>
          </a:p>
        </p:txBody>
      </p:sp>
      <p:grpSp>
        <p:nvGrpSpPr>
          <p:cNvPr name="Group 7" id="7"/>
          <p:cNvGrpSpPr/>
          <p:nvPr/>
        </p:nvGrpSpPr>
        <p:grpSpPr>
          <a:xfrm rot="0">
            <a:off x="750724" y="3653072"/>
            <a:ext cx="6037449" cy="2988221"/>
            <a:chOff x="0" y="0"/>
            <a:chExt cx="48498386" cy="24004166"/>
          </a:xfrm>
        </p:grpSpPr>
        <p:sp>
          <p:nvSpPr>
            <p:cNvPr name="Freeform 8" id="8"/>
            <p:cNvSpPr/>
            <p:nvPr/>
          </p:nvSpPr>
          <p:spPr>
            <a:xfrm flipH="false" flipV="false" rot="0">
              <a:off x="0" y="0"/>
              <a:ext cx="48498385" cy="24004166"/>
            </a:xfrm>
            <a:custGeom>
              <a:avLst/>
              <a:gdLst/>
              <a:ahLst/>
              <a:cxnLst/>
              <a:rect r="r" b="b" t="t" l="l"/>
              <a:pathLst>
                <a:path h="24004166" w="48498385">
                  <a:moveTo>
                    <a:pt x="0" y="0"/>
                  </a:moveTo>
                  <a:lnTo>
                    <a:pt x="0" y="24004166"/>
                  </a:lnTo>
                  <a:lnTo>
                    <a:pt x="48498385" y="24004166"/>
                  </a:lnTo>
                  <a:lnTo>
                    <a:pt x="48498385" y="0"/>
                  </a:lnTo>
                  <a:lnTo>
                    <a:pt x="0" y="0"/>
                  </a:lnTo>
                  <a:close/>
                  <a:moveTo>
                    <a:pt x="48437425" y="23943207"/>
                  </a:moveTo>
                  <a:lnTo>
                    <a:pt x="59690" y="23943207"/>
                  </a:lnTo>
                  <a:lnTo>
                    <a:pt x="59690" y="59690"/>
                  </a:lnTo>
                  <a:lnTo>
                    <a:pt x="48437425" y="59690"/>
                  </a:lnTo>
                  <a:lnTo>
                    <a:pt x="48437425" y="23943207"/>
                  </a:lnTo>
                  <a:close/>
                </a:path>
              </a:pathLst>
            </a:custGeom>
            <a:solidFill>
              <a:srgbClr val="000000"/>
            </a:solidFill>
          </p:spPr>
        </p:sp>
      </p:grpSp>
      <p:grpSp>
        <p:nvGrpSpPr>
          <p:cNvPr name="Group 9" id="9"/>
          <p:cNvGrpSpPr/>
          <p:nvPr/>
        </p:nvGrpSpPr>
        <p:grpSpPr>
          <a:xfrm rot="0">
            <a:off x="883002" y="3784737"/>
            <a:ext cx="5793996" cy="2690527"/>
            <a:chOff x="0" y="0"/>
            <a:chExt cx="7725328" cy="3587369"/>
          </a:xfrm>
        </p:grpSpPr>
        <p:pic>
          <p:nvPicPr>
            <p:cNvPr name="Picture 10" id="10"/>
            <p:cNvPicPr>
              <a:picLocks noChangeAspect="true"/>
            </p:cNvPicPr>
            <p:nvPr/>
          </p:nvPicPr>
          <p:blipFill>
            <a:blip r:embed="rId2"/>
            <a:srcRect l="0" t="29730" r="0" b="615"/>
            <a:stretch>
              <a:fillRect/>
            </a:stretch>
          </p:blipFill>
          <p:spPr>
            <a:xfrm flipH="false" flipV="false">
              <a:off x="0" y="0"/>
              <a:ext cx="7725328" cy="3587369"/>
            </a:xfrm>
            <a:prstGeom prst="rect">
              <a:avLst/>
            </a:prstGeom>
          </p:spPr>
        </p:pic>
      </p:grpSp>
      <p:sp>
        <p:nvSpPr>
          <p:cNvPr name="TextBox 11" id="11"/>
          <p:cNvSpPr txBox="true"/>
          <p:nvPr/>
        </p:nvSpPr>
        <p:spPr>
          <a:xfrm rot="0">
            <a:off x="756000" y="7777594"/>
            <a:ext cx="6048000" cy="1759331"/>
          </a:xfrm>
          <a:prstGeom prst="rect">
            <a:avLst/>
          </a:prstGeom>
        </p:spPr>
        <p:txBody>
          <a:bodyPr anchor="t" rtlCol="false" tIns="0" lIns="0" bIns="0" rIns="0">
            <a:spAutoFit/>
          </a:bodyPr>
          <a:lstStyle/>
          <a:p>
            <a:pPr algn="just">
              <a:lnSpc>
                <a:spcPts val="1792"/>
              </a:lnSpc>
            </a:pPr>
            <a:r>
              <a:rPr lang="en-US" sz="1600" spc="40">
                <a:solidFill>
                  <a:srgbClr val="000000"/>
                </a:solidFill>
                <a:latin typeface="Inter"/>
              </a:rPr>
              <a:t>Η </a:t>
            </a:r>
            <a:r>
              <a:rPr lang="en-US" sz="1600" spc="40">
                <a:solidFill>
                  <a:srgbClr val="000000"/>
                </a:solidFill>
                <a:latin typeface="Inter Bold"/>
              </a:rPr>
              <a:t>αιολική ενέργεια</a:t>
            </a:r>
            <a:r>
              <a:rPr lang="en-US" sz="1600" spc="40">
                <a:solidFill>
                  <a:srgbClr val="000000"/>
                </a:solidFill>
                <a:latin typeface="Inter"/>
              </a:rPr>
              <a:t> είναι μια ανανεώσιμη μορφή ενέργειας που ακολουθεί το πρότυπο της βιωσιμότητας. Ο άνθρωπος ξεκίνησε να αξιοποιεί την δύναμη του ανέμου πριν από περισσότερο από 1300 χρόνια. Οι ανεμόμυλοι ήταν μια μηχανή που μετέτρεπε την αιολική ενέργεια σε μηχανική τον 7ο αιώνα μ.Χ. και σε ηλεκτρική στα τέλη του 19ου. Οι σύγχρονες ανεμογεννήτριες, βέβαια είναι αρκετά πιο πολύπλοκες κατασκευές.</a:t>
            </a:r>
          </a:p>
        </p:txBody>
      </p:sp>
      <p:grpSp>
        <p:nvGrpSpPr>
          <p:cNvPr name="Group 12" id="12"/>
          <p:cNvGrpSpPr/>
          <p:nvPr/>
        </p:nvGrpSpPr>
        <p:grpSpPr>
          <a:xfrm rot="0">
            <a:off x="756000" y="7038671"/>
            <a:ext cx="6048000" cy="383576"/>
            <a:chOff x="0" y="0"/>
            <a:chExt cx="8064000" cy="511435"/>
          </a:xfrm>
        </p:grpSpPr>
        <p:sp>
          <p:nvSpPr>
            <p:cNvPr name="AutoShape 13" id="13"/>
            <p:cNvSpPr/>
            <p:nvPr/>
          </p:nvSpPr>
          <p:spPr>
            <a:xfrm>
              <a:off x="0" y="0"/>
              <a:ext cx="8064000" cy="511435"/>
            </a:xfrm>
            <a:prstGeom prst="rect">
              <a:avLst/>
            </a:prstGeom>
            <a:solidFill>
              <a:srgbClr val="F7F4F0"/>
            </a:solidFill>
          </p:spPr>
        </p:sp>
      </p:grpSp>
      <p:sp>
        <p:nvSpPr>
          <p:cNvPr name="TextBox 14" id="14"/>
          <p:cNvSpPr txBox="true"/>
          <p:nvPr/>
        </p:nvSpPr>
        <p:spPr>
          <a:xfrm rot="0">
            <a:off x="828000" y="7104620"/>
            <a:ext cx="5882897" cy="287020"/>
          </a:xfrm>
          <a:prstGeom prst="rect">
            <a:avLst/>
          </a:prstGeom>
        </p:spPr>
        <p:txBody>
          <a:bodyPr anchor="t" rtlCol="false" tIns="0" lIns="0" bIns="0" rIns="0">
            <a:spAutoFit/>
          </a:bodyPr>
          <a:lstStyle/>
          <a:p>
            <a:pPr algn="just">
              <a:lnSpc>
                <a:spcPts val="2240"/>
              </a:lnSpc>
            </a:pPr>
            <a:r>
              <a:rPr lang="en-US" sz="2000" spc="50">
                <a:solidFill>
                  <a:srgbClr val="000000"/>
                </a:solidFill>
                <a:latin typeface="Open Sans Light Bold"/>
              </a:rPr>
              <a:t>Τι είναι Αιολική ενέργεια;</a:t>
            </a:r>
          </a:p>
        </p:txBody>
      </p:sp>
      <p:grpSp>
        <p:nvGrpSpPr>
          <p:cNvPr name="Group 15" id="15"/>
          <p:cNvGrpSpPr/>
          <p:nvPr/>
        </p:nvGrpSpPr>
        <p:grpSpPr>
          <a:xfrm rot="0">
            <a:off x="756000" y="2244505"/>
            <a:ext cx="200511" cy="760326"/>
            <a:chOff x="0" y="0"/>
            <a:chExt cx="267348" cy="1013767"/>
          </a:xfrm>
        </p:grpSpPr>
        <p:sp>
          <p:nvSpPr>
            <p:cNvPr name="AutoShape 16" id="16"/>
            <p:cNvSpPr/>
            <p:nvPr/>
          </p:nvSpPr>
          <p:spPr>
            <a:xfrm>
              <a:off x="0" y="0"/>
              <a:ext cx="267348" cy="1013767"/>
            </a:xfrm>
            <a:prstGeom prst="rect">
              <a:avLst/>
            </a:prstGeom>
            <a:solidFill>
              <a:srgbClr val="E5DDD2"/>
            </a:solidFill>
          </p:spPr>
        </p:sp>
      </p:grpSp>
      <p:sp>
        <p:nvSpPr>
          <p:cNvPr name="AutoShape 17" id="17"/>
          <p:cNvSpPr/>
          <p:nvPr/>
        </p:nvSpPr>
        <p:spPr>
          <a:xfrm rot="0">
            <a:off x="740173" y="1586739"/>
            <a:ext cx="6063827" cy="0"/>
          </a:xfrm>
          <a:prstGeom prst="line">
            <a:avLst/>
          </a:prstGeom>
          <a:ln cap="rnd" w="9525">
            <a:solidFill>
              <a:srgbClr val="000000"/>
            </a:solidFill>
            <a:prstDash val="solid"/>
            <a:headEnd type="none" len="sm" w="sm"/>
            <a:tailEnd type="none" len="sm" w="sm"/>
          </a:ln>
        </p:spPr>
      </p:sp>
      <p:sp>
        <p:nvSpPr>
          <p:cNvPr name="TextBox 18" id="18"/>
          <p:cNvSpPr txBox="true"/>
          <p:nvPr/>
        </p:nvSpPr>
        <p:spPr>
          <a:xfrm rot="0">
            <a:off x="1128735" y="2350400"/>
            <a:ext cx="5597990" cy="654431"/>
          </a:xfrm>
          <a:prstGeom prst="rect">
            <a:avLst/>
          </a:prstGeom>
        </p:spPr>
        <p:txBody>
          <a:bodyPr anchor="t" rtlCol="false" tIns="0" lIns="0" bIns="0" rIns="0">
            <a:spAutoFit/>
          </a:bodyPr>
          <a:lstStyle/>
          <a:p>
            <a:pPr algn="just">
              <a:lnSpc>
                <a:spcPts val="1792"/>
              </a:lnSpc>
            </a:pPr>
            <a:r>
              <a:rPr lang="en-US" sz="1600" spc="40">
                <a:solidFill>
                  <a:srgbClr val="000000"/>
                </a:solidFill>
                <a:latin typeface="Open Sans Light"/>
              </a:rPr>
              <a:t>Η </a:t>
            </a:r>
            <a:r>
              <a:rPr lang="en-US" sz="1600" spc="40">
                <a:solidFill>
                  <a:srgbClr val="000000"/>
                </a:solidFill>
                <a:latin typeface="Open Sans Light Bold"/>
              </a:rPr>
              <a:t>ανεμογεννήτρια</a:t>
            </a:r>
            <a:r>
              <a:rPr lang="en-US" sz="1600" spc="40">
                <a:solidFill>
                  <a:srgbClr val="000000"/>
                </a:solidFill>
                <a:latin typeface="Open Sans Light"/>
              </a:rPr>
              <a:t> είναι μια μηχανή παραγωγής ρεύματος που μετατρέπει τον άνεμο, σε ηλεκτρική ενέργεια.</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2206" y="-106818"/>
            <a:ext cx="7663317" cy="1755716"/>
            <a:chOff x="0" y="0"/>
            <a:chExt cx="10217756" cy="2340955"/>
          </a:xfrm>
        </p:grpSpPr>
        <p:sp>
          <p:nvSpPr>
            <p:cNvPr name="AutoShape 3" id="3"/>
            <p:cNvSpPr/>
            <p:nvPr/>
          </p:nvSpPr>
          <p:spPr>
            <a:xfrm>
              <a:off x="0" y="0"/>
              <a:ext cx="10217756" cy="2340955"/>
            </a:xfrm>
            <a:prstGeom prst="rect">
              <a:avLst/>
            </a:prstGeom>
            <a:solidFill>
              <a:srgbClr val="F7F4F0"/>
            </a:solidFill>
          </p:spPr>
        </p:sp>
      </p:grpSp>
      <p:sp>
        <p:nvSpPr>
          <p:cNvPr name="TextBox 4" id="4"/>
          <p:cNvSpPr txBox="true"/>
          <p:nvPr/>
        </p:nvSpPr>
        <p:spPr>
          <a:xfrm rot="0">
            <a:off x="756000" y="239228"/>
            <a:ext cx="6048000" cy="1073150"/>
          </a:xfrm>
          <a:prstGeom prst="rect">
            <a:avLst/>
          </a:prstGeom>
        </p:spPr>
        <p:txBody>
          <a:bodyPr anchor="t" rtlCol="false" tIns="0" lIns="0" bIns="0" rIns="0">
            <a:spAutoFit/>
          </a:bodyPr>
          <a:lstStyle/>
          <a:p>
            <a:pPr algn="ctr">
              <a:lnSpc>
                <a:spcPts val="2800"/>
              </a:lnSpc>
            </a:pPr>
            <a:r>
              <a:rPr lang="en-US" sz="2500" spc="62">
                <a:solidFill>
                  <a:srgbClr val="000000"/>
                </a:solidFill>
                <a:latin typeface="Open Sans Light Bold"/>
              </a:rPr>
              <a:t>Πως μπορούμε τα αρνητικά των ανεμογεννητριών να τα μετατρέψουμε σε θετικά;</a:t>
            </a:r>
          </a:p>
        </p:txBody>
      </p:sp>
      <p:sp>
        <p:nvSpPr>
          <p:cNvPr name="TextBox 5" id="5"/>
          <p:cNvSpPr txBox="true"/>
          <p:nvPr/>
        </p:nvSpPr>
        <p:spPr>
          <a:xfrm rot="0">
            <a:off x="756000" y="3332681"/>
            <a:ext cx="6048000" cy="873506"/>
          </a:xfrm>
          <a:prstGeom prst="rect">
            <a:avLst/>
          </a:prstGeom>
        </p:spPr>
        <p:txBody>
          <a:bodyPr anchor="t" rtlCol="false" tIns="0" lIns="0" bIns="0" rIns="0">
            <a:spAutoFit/>
          </a:bodyPr>
          <a:lstStyle/>
          <a:p>
            <a:pPr algn="just">
              <a:lnSpc>
                <a:spcPts val="1792"/>
              </a:lnSpc>
            </a:pPr>
            <a:r>
              <a:rPr lang="en-US" sz="1600" spc="40">
                <a:solidFill>
                  <a:srgbClr val="000000"/>
                </a:solidFill>
                <a:latin typeface="Open Sans Light"/>
              </a:rPr>
              <a:t>Στο πλαίσιο της κυκλικής οικονομίας, το κύριο ερώτημα που γεννάται με τις ανεμογεννήτριες είναι τι συμβαίνει μετά το τέλος ζωής τους; Η διάρκεια ζωής των ανεμογεννητριών είναι περίπου 20 με 25 χρόνια.</a:t>
            </a:r>
          </a:p>
        </p:txBody>
      </p:sp>
      <p:sp>
        <p:nvSpPr>
          <p:cNvPr name="AutoShape 6" id="6"/>
          <p:cNvSpPr/>
          <p:nvPr/>
        </p:nvSpPr>
        <p:spPr>
          <a:xfrm rot="0">
            <a:off x="756000" y="1388840"/>
            <a:ext cx="6058551" cy="0"/>
          </a:xfrm>
          <a:prstGeom prst="line">
            <a:avLst/>
          </a:prstGeom>
          <a:ln cap="rnd" w="9525">
            <a:solidFill>
              <a:srgbClr val="000000"/>
            </a:solidFill>
            <a:prstDash val="solid"/>
            <a:headEnd type="none" len="sm" w="sm"/>
            <a:tailEnd type="none" len="sm" w="sm"/>
          </a:ln>
        </p:spPr>
      </p:sp>
      <p:sp>
        <p:nvSpPr>
          <p:cNvPr name="TextBox 7" id="7"/>
          <p:cNvSpPr txBox="true"/>
          <p:nvPr/>
        </p:nvSpPr>
        <p:spPr>
          <a:xfrm rot="0">
            <a:off x="756000" y="1971220"/>
            <a:ext cx="3162903" cy="1085236"/>
          </a:xfrm>
          <a:prstGeom prst="rect">
            <a:avLst/>
          </a:prstGeom>
        </p:spPr>
        <p:txBody>
          <a:bodyPr anchor="t" rtlCol="false" tIns="0" lIns="0" bIns="0" rIns="0">
            <a:spAutoFit/>
          </a:bodyPr>
          <a:lstStyle/>
          <a:p>
            <a:pPr>
              <a:lnSpc>
                <a:spcPts val="7617"/>
              </a:lnSpc>
            </a:pPr>
            <a:r>
              <a:rPr lang="en-US" sz="7617">
                <a:solidFill>
                  <a:srgbClr val="545454">
                    <a:alpha val="14902"/>
                  </a:srgbClr>
                </a:solidFill>
                <a:latin typeface="Hatton"/>
              </a:rPr>
              <a:t>01</a:t>
            </a:r>
          </a:p>
        </p:txBody>
      </p:sp>
      <p:sp>
        <p:nvSpPr>
          <p:cNvPr name="TextBox 8" id="8"/>
          <p:cNvSpPr txBox="true"/>
          <p:nvPr/>
        </p:nvSpPr>
        <p:spPr>
          <a:xfrm rot="0">
            <a:off x="976997" y="2195007"/>
            <a:ext cx="5302780" cy="378420"/>
          </a:xfrm>
          <a:prstGeom prst="rect">
            <a:avLst/>
          </a:prstGeom>
        </p:spPr>
        <p:txBody>
          <a:bodyPr anchor="t" rtlCol="false" tIns="0" lIns="0" bIns="0" rIns="0">
            <a:spAutoFit/>
          </a:bodyPr>
          <a:lstStyle/>
          <a:p>
            <a:pPr>
              <a:lnSpc>
                <a:spcPts val="3028"/>
              </a:lnSpc>
            </a:pPr>
            <a:r>
              <a:rPr lang="en-US" sz="2162" spc="224">
                <a:solidFill>
                  <a:srgbClr val="545454"/>
                </a:solidFill>
                <a:latin typeface="Arimo Italics"/>
              </a:rPr>
              <a:t>Ανακύκλωση ανεμογεννητριών:</a:t>
            </a:r>
          </a:p>
        </p:txBody>
      </p:sp>
      <p:sp>
        <p:nvSpPr>
          <p:cNvPr name="AutoShape 9" id="9"/>
          <p:cNvSpPr/>
          <p:nvPr/>
        </p:nvSpPr>
        <p:spPr>
          <a:xfrm>
            <a:off x="756000" y="3046931"/>
            <a:ext cx="2275025" cy="0"/>
          </a:xfrm>
          <a:prstGeom prst="line">
            <a:avLst/>
          </a:prstGeom>
          <a:ln cap="rnd" w="19050">
            <a:solidFill>
              <a:srgbClr val="A8A39F"/>
            </a:solidFill>
            <a:prstDash val="solid"/>
            <a:headEnd type="none" len="sm" w="sm"/>
            <a:tailEnd type="none" len="sm" w="sm"/>
          </a:ln>
        </p:spPr>
      </p:sp>
      <p:sp>
        <p:nvSpPr>
          <p:cNvPr name="TextBox 10" id="10"/>
          <p:cNvSpPr txBox="true"/>
          <p:nvPr/>
        </p:nvSpPr>
        <p:spPr>
          <a:xfrm rot="0">
            <a:off x="766551" y="4482412"/>
            <a:ext cx="6048000" cy="1092581"/>
          </a:xfrm>
          <a:prstGeom prst="rect">
            <a:avLst/>
          </a:prstGeom>
        </p:spPr>
        <p:txBody>
          <a:bodyPr anchor="t" rtlCol="false" tIns="0" lIns="0" bIns="0" rIns="0">
            <a:spAutoFit/>
          </a:bodyPr>
          <a:lstStyle/>
          <a:p>
            <a:pPr algn="just">
              <a:lnSpc>
                <a:spcPts val="1792"/>
              </a:lnSpc>
            </a:pPr>
            <a:r>
              <a:rPr lang="en-US" sz="1600" spc="40">
                <a:solidFill>
                  <a:srgbClr val="000000"/>
                </a:solidFill>
                <a:latin typeface="Open Sans Light"/>
              </a:rPr>
              <a:t>Βασικός στόχος και σημερινή πρόκληση για την βιομηχανία αιολικής ενέργειας είναι η πλήρης ανακύκλωση. Το σύνολο της κατασκευής μιας ανεμογεννήτριας είναι ανακυκλώσιμο σε ποσοστό 85% - 90%. Όμως τα πτερύγια αποτελούνται από σύνθετα υλικά που δεν ανακυκλώνονται πλήρως.</a:t>
            </a:r>
          </a:p>
        </p:txBody>
      </p:sp>
      <p:grpSp>
        <p:nvGrpSpPr>
          <p:cNvPr name="Group 11" id="11"/>
          <p:cNvGrpSpPr/>
          <p:nvPr/>
        </p:nvGrpSpPr>
        <p:grpSpPr>
          <a:xfrm rot="0">
            <a:off x="766551" y="5832168"/>
            <a:ext cx="6048000" cy="1524064"/>
            <a:chOff x="0" y="0"/>
            <a:chExt cx="8064000" cy="2032085"/>
          </a:xfrm>
        </p:grpSpPr>
        <p:sp>
          <p:nvSpPr>
            <p:cNvPr name="AutoShape 12" id="12"/>
            <p:cNvSpPr/>
            <p:nvPr/>
          </p:nvSpPr>
          <p:spPr>
            <a:xfrm>
              <a:off x="0" y="0"/>
              <a:ext cx="8064000" cy="2032085"/>
            </a:xfrm>
            <a:prstGeom prst="rect">
              <a:avLst/>
            </a:prstGeom>
            <a:solidFill>
              <a:srgbClr val="F7F4F0"/>
            </a:solidFill>
          </p:spPr>
        </p:sp>
      </p:grpSp>
      <p:sp>
        <p:nvSpPr>
          <p:cNvPr name="TextBox 13" id="13"/>
          <p:cNvSpPr txBox="true"/>
          <p:nvPr/>
        </p:nvSpPr>
        <p:spPr>
          <a:xfrm rot="0">
            <a:off x="943774" y="6041115"/>
            <a:ext cx="5672452" cy="1115695"/>
          </a:xfrm>
          <a:prstGeom prst="rect">
            <a:avLst/>
          </a:prstGeom>
        </p:spPr>
        <p:txBody>
          <a:bodyPr anchor="t" rtlCol="false" tIns="0" lIns="0" bIns="0" rIns="0">
            <a:spAutoFit/>
          </a:bodyPr>
          <a:lstStyle/>
          <a:p>
            <a:pPr algn="just">
              <a:lnSpc>
                <a:spcPts val="2240"/>
              </a:lnSpc>
            </a:pPr>
            <a:r>
              <a:rPr lang="en-US" sz="2000" spc="50">
                <a:solidFill>
                  <a:srgbClr val="000000"/>
                </a:solidFill>
                <a:latin typeface="Open Sans Light Bold"/>
              </a:rPr>
              <a:t>Μέχρι να αναπτυχθεί περισσότερο η τεχνολογία και να ανακυκλώνονται πλήρως με ποιο καινοτόμο τρόπο θα μπορούσαν αν αξιοποιηθούν;</a:t>
            </a:r>
          </a:p>
        </p:txBody>
      </p:sp>
      <p:sp>
        <p:nvSpPr>
          <p:cNvPr name="TextBox 14" id="14"/>
          <p:cNvSpPr txBox="true"/>
          <p:nvPr/>
        </p:nvSpPr>
        <p:spPr>
          <a:xfrm rot="0">
            <a:off x="766551" y="7565782"/>
            <a:ext cx="6048000" cy="2120265"/>
          </a:xfrm>
          <a:prstGeom prst="rect">
            <a:avLst/>
          </a:prstGeom>
        </p:spPr>
        <p:txBody>
          <a:bodyPr anchor="t" rtlCol="false" tIns="0" lIns="0" bIns="0" rIns="0">
            <a:spAutoFit/>
          </a:bodyPr>
          <a:lstStyle/>
          <a:p>
            <a:pPr algn="just">
              <a:lnSpc>
                <a:spcPts val="2400"/>
              </a:lnSpc>
            </a:pPr>
            <a:r>
              <a:rPr lang="en-US" sz="1600" spc="40">
                <a:solidFill>
                  <a:srgbClr val="000000"/>
                </a:solidFill>
                <a:latin typeface="Open Sans Light"/>
              </a:rPr>
              <a:t>Μία ιδέα είναι να ενταχθούν στο περιβάλλον του ανθρώπου. Πιο συγκεκριμένα θα μπορούσαν να χρησιμοποιηθούν: </a:t>
            </a:r>
          </a:p>
          <a:p>
            <a:pPr algn="just">
              <a:lnSpc>
                <a:spcPts val="2400"/>
              </a:lnSpc>
            </a:pPr>
            <a:r>
              <a:rPr lang="en-US" sz="1600" spc="40">
                <a:solidFill>
                  <a:srgbClr val="000000"/>
                </a:solidFill>
                <a:latin typeface="Open Sans Light"/>
              </a:rPr>
              <a:t>· Για στέγαση χώρων στάθμευσης </a:t>
            </a:r>
          </a:p>
          <a:p>
            <a:pPr algn="just">
              <a:lnSpc>
                <a:spcPts val="2400"/>
              </a:lnSpc>
            </a:pPr>
            <a:r>
              <a:rPr lang="en-US" sz="1600" spc="40">
                <a:solidFill>
                  <a:srgbClr val="000000"/>
                </a:solidFill>
                <a:latin typeface="Open Sans Light"/>
              </a:rPr>
              <a:t>· Για στέγαση στάσεων </a:t>
            </a:r>
          </a:p>
          <a:p>
            <a:pPr algn="just">
              <a:lnSpc>
                <a:spcPts val="2400"/>
              </a:lnSpc>
            </a:pPr>
            <a:r>
              <a:rPr lang="en-US" sz="1600" spc="40">
                <a:solidFill>
                  <a:srgbClr val="000000"/>
                </a:solidFill>
                <a:latin typeface="Open Sans Light"/>
              </a:rPr>
              <a:t>· Ως στέγες σε μικρές κατοικίες </a:t>
            </a:r>
          </a:p>
          <a:p>
            <a:pPr algn="just">
              <a:lnSpc>
                <a:spcPts val="2400"/>
              </a:lnSpc>
            </a:pPr>
            <a:r>
              <a:rPr lang="en-US" sz="1600" spc="40">
                <a:solidFill>
                  <a:srgbClr val="000000"/>
                </a:solidFill>
                <a:latin typeface="Open Sans Light"/>
              </a:rPr>
              <a:t>· Ως στύλοι για καλώδια ηλεκτρισμού </a:t>
            </a:r>
          </a:p>
          <a:p>
            <a:pPr algn="just">
              <a:lnSpc>
                <a:spcPts val="2400"/>
              </a:lnSpc>
            </a:pPr>
            <a:r>
              <a:rPr lang="en-US" sz="1600" spc="40">
                <a:solidFill>
                  <a:srgbClr val="000000"/>
                </a:solidFill>
                <a:latin typeface="Open Sans Light"/>
              </a:rPr>
              <a:t>· Ως πεζογέφυρες</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66551" y="2327011"/>
            <a:ext cx="6048000" cy="1815465"/>
          </a:xfrm>
          <a:prstGeom prst="rect">
            <a:avLst/>
          </a:prstGeom>
        </p:spPr>
        <p:txBody>
          <a:bodyPr anchor="t" rtlCol="false" tIns="0" lIns="0" bIns="0" rIns="0">
            <a:spAutoFit/>
          </a:bodyPr>
          <a:lstStyle/>
          <a:p>
            <a:pPr algn="just">
              <a:lnSpc>
                <a:spcPts val="2400"/>
              </a:lnSpc>
            </a:pPr>
            <a:r>
              <a:rPr lang="en-US" sz="1600" spc="40">
                <a:solidFill>
                  <a:srgbClr val="000000"/>
                </a:solidFill>
                <a:latin typeface="Open Sans Light"/>
              </a:rPr>
              <a:t>Προϋποθέσεις για την εγκατάσταση αιολικού πάρκου ώστε να μην αλλοιώνεται η αισθητική: </a:t>
            </a:r>
          </a:p>
          <a:p>
            <a:pPr algn="just" marL="345441" indent="-172721" lvl="1">
              <a:lnSpc>
                <a:spcPts val="2400"/>
              </a:lnSpc>
              <a:buFont typeface="Arial"/>
              <a:buChar char="•"/>
            </a:pPr>
            <a:r>
              <a:rPr lang="en-US" sz="1600" spc="40">
                <a:solidFill>
                  <a:srgbClr val="000000"/>
                </a:solidFill>
                <a:latin typeface="Open Sans Light"/>
              </a:rPr>
              <a:t>Να μη βρίσκεται κοντά σε ακτές με λουόμενους </a:t>
            </a:r>
          </a:p>
          <a:p>
            <a:pPr algn="just" marL="345441" indent="-172721" lvl="1">
              <a:lnSpc>
                <a:spcPts val="2400"/>
              </a:lnSpc>
              <a:buFont typeface="Arial"/>
              <a:buChar char="•"/>
            </a:pPr>
            <a:r>
              <a:rPr lang="en-US" sz="1600" spc="40">
                <a:solidFill>
                  <a:srgbClr val="000000"/>
                </a:solidFill>
                <a:latin typeface="Open Sans Light"/>
              </a:rPr>
              <a:t>Να εξυπηρετεί τις τοπικές ανάγκες περιοχής και να μην τις υπερβαίνει </a:t>
            </a:r>
          </a:p>
          <a:p>
            <a:pPr algn="just" marL="345441" indent="-172721" lvl="1">
              <a:lnSpc>
                <a:spcPts val="2400"/>
              </a:lnSpc>
              <a:buFont typeface="Arial"/>
              <a:buChar char="•"/>
            </a:pPr>
            <a:r>
              <a:rPr lang="en-US" sz="1600" spc="40">
                <a:solidFill>
                  <a:srgbClr val="000000"/>
                </a:solidFill>
                <a:latin typeface="Open Sans Light"/>
              </a:rPr>
              <a:t>Να μην είναι περιοχή natura</a:t>
            </a:r>
          </a:p>
        </p:txBody>
      </p:sp>
      <p:sp>
        <p:nvSpPr>
          <p:cNvPr name="TextBox 3" id="3"/>
          <p:cNvSpPr txBox="true"/>
          <p:nvPr/>
        </p:nvSpPr>
        <p:spPr>
          <a:xfrm rot="0">
            <a:off x="745449" y="822675"/>
            <a:ext cx="3162903" cy="1085236"/>
          </a:xfrm>
          <a:prstGeom prst="rect">
            <a:avLst/>
          </a:prstGeom>
        </p:spPr>
        <p:txBody>
          <a:bodyPr anchor="t" rtlCol="false" tIns="0" lIns="0" bIns="0" rIns="0">
            <a:spAutoFit/>
          </a:bodyPr>
          <a:lstStyle/>
          <a:p>
            <a:pPr>
              <a:lnSpc>
                <a:spcPts val="7617"/>
              </a:lnSpc>
            </a:pPr>
            <a:r>
              <a:rPr lang="en-US" sz="7617">
                <a:solidFill>
                  <a:srgbClr val="545454">
                    <a:alpha val="14902"/>
                  </a:srgbClr>
                </a:solidFill>
                <a:latin typeface="Hatton"/>
              </a:rPr>
              <a:t>02</a:t>
            </a:r>
          </a:p>
        </p:txBody>
      </p:sp>
      <p:sp>
        <p:nvSpPr>
          <p:cNvPr name="TextBox 4" id="4"/>
          <p:cNvSpPr txBox="true"/>
          <p:nvPr/>
        </p:nvSpPr>
        <p:spPr>
          <a:xfrm rot="0">
            <a:off x="966445" y="1046461"/>
            <a:ext cx="5302780" cy="378420"/>
          </a:xfrm>
          <a:prstGeom prst="rect">
            <a:avLst/>
          </a:prstGeom>
        </p:spPr>
        <p:txBody>
          <a:bodyPr anchor="t" rtlCol="false" tIns="0" lIns="0" bIns="0" rIns="0">
            <a:spAutoFit/>
          </a:bodyPr>
          <a:lstStyle/>
          <a:p>
            <a:pPr>
              <a:lnSpc>
                <a:spcPts val="3028"/>
              </a:lnSpc>
            </a:pPr>
            <a:r>
              <a:rPr lang="en-US" sz="2162" spc="224">
                <a:solidFill>
                  <a:srgbClr val="545454"/>
                </a:solidFill>
                <a:latin typeface="Arimo Italics"/>
              </a:rPr>
              <a:t>Καταστροφή φυσικού τοπίου:</a:t>
            </a:r>
          </a:p>
        </p:txBody>
      </p:sp>
      <p:sp>
        <p:nvSpPr>
          <p:cNvPr name="AutoShape 5" id="5"/>
          <p:cNvSpPr/>
          <p:nvPr/>
        </p:nvSpPr>
        <p:spPr>
          <a:xfrm>
            <a:off x="745449" y="1898386"/>
            <a:ext cx="2275025" cy="0"/>
          </a:xfrm>
          <a:prstGeom prst="line">
            <a:avLst/>
          </a:prstGeom>
          <a:ln cap="rnd" w="19050">
            <a:solidFill>
              <a:srgbClr val="A8A39F"/>
            </a:solidFill>
            <a:prstDash val="solid"/>
            <a:headEnd type="none" len="sm" w="sm"/>
            <a:tailEnd type="none" len="sm" w="sm"/>
          </a:ln>
        </p:spPr>
      </p:sp>
      <p:sp>
        <p:nvSpPr>
          <p:cNvPr name="TextBox 6" id="6"/>
          <p:cNvSpPr txBox="true"/>
          <p:nvPr/>
        </p:nvSpPr>
        <p:spPr>
          <a:xfrm rot="0">
            <a:off x="766551" y="7818703"/>
            <a:ext cx="6048000" cy="1815465"/>
          </a:xfrm>
          <a:prstGeom prst="rect">
            <a:avLst/>
          </a:prstGeom>
        </p:spPr>
        <p:txBody>
          <a:bodyPr anchor="t" rtlCol="false" tIns="0" lIns="0" bIns="0" rIns="0">
            <a:spAutoFit/>
          </a:bodyPr>
          <a:lstStyle/>
          <a:p>
            <a:pPr algn="just">
              <a:lnSpc>
                <a:spcPts val="2400"/>
              </a:lnSpc>
            </a:pPr>
            <a:r>
              <a:rPr lang="en-US" sz="1600" spc="40">
                <a:solidFill>
                  <a:srgbClr val="000000"/>
                </a:solidFill>
                <a:latin typeface="Open Sans Light"/>
              </a:rPr>
              <a:t>Μετά από συζήτηση διαπιστώσαμε πως τα νησιά του Αιγαίου αντιμετωπίζουν συχνά προβλήματα με την ηλεκτροδότηση τους. Μία από τις πιθανές λύσεις είναι η διασύνδεση των νησιών με την ηπειρωτική Ελλάδα. Για συμπλέγματα νησιών όπως οι Μικρές Κυκλάδες μια πιθανή διασύνδεση θα ήταν οικονομικά ασύμφορη.</a:t>
            </a:r>
          </a:p>
        </p:txBody>
      </p:sp>
      <p:grpSp>
        <p:nvGrpSpPr>
          <p:cNvPr name="Group 7" id="7"/>
          <p:cNvGrpSpPr/>
          <p:nvPr/>
        </p:nvGrpSpPr>
        <p:grpSpPr>
          <a:xfrm rot="0">
            <a:off x="766551" y="4505323"/>
            <a:ext cx="6037449" cy="2999054"/>
            <a:chOff x="0" y="0"/>
            <a:chExt cx="48498386" cy="24091186"/>
          </a:xfrm>
        </p:grpSpPr>
        <p:sp>
          <p:nvSpPr>
            <p:cNvPr name="Freeform 8" id="8"/>
            <p:cNvSpPr/>
            <p:nvPr/>
          </p:nvSpPr>
          <p:spPr>
            <a:xfrm flipH="false" flipV="false" rot="0">
              <a:off x="0" y="0"/>
              <a:ext cx="48498385" cy="24091185"/>
            </a:xfrm>
            <a:custGeom>
              <a:avLst/>
              <a:gdLst/>
              <a:ahLst/>
              <a:cxnLst/>
              <a:rect r="r" b="b" t="t" l="l"/>
              <a:pathLst>
                <a:path h="24091185" w="48498385">
                  <a:moveTo>
                    <a:pt x="0" y="0"/>
                  </a:moveTo>
                  <a:lnTo>
                    <a:pt x="0" y="24091185"/>
                  </a:lnTo>
                  <a:lnTo>
                    <a:pt x="48498385" y="24091185"/>
                  </a:lnTo>
                  <a:lnTo>
                    <a:pt x="48498385" y="0"/>
                  </a:lnTo>
                  <a:lnTo>
                    <a:pt x="0" y="0"/>
                  </a:lnTo>
                  <a:close/>
                  <a:moveTo>
                    <a:pt x="48437425" y="24030226"/>
                  </a:moveTo>
                  <a:lnTo>
                    <a:pt x="59690" y="24030226"/>
                  </a:lnTo>
                  <a:lnTo>
                    <a:pt x="59690" y="59690"/>
                  </a:lnTo>
                  <a:lnTo>
                    <a:pt x="48437425" y="59690"/>
                  </a:lnTo>
                  <a:lnTo>
                    <a:pt x="48437425" y="24030226"/>
                  </a:lnTo>
                  <a:close/>
                </a:path>
              </a:pathLst>
            </a:custGeom>
            <a:solidFill>
              <a:srgbClr val="000000"/>
            </a:solidFill>
          </p:spPr>
        </p:sp>
      </p:grpSp>
      <p:grpSp>
        <p:nvGrpSpPr>
          <p:cNvPr name="Group 9" id="9"/>
          <p:cNvGrpSpPr/>
          <p:nvPr/>
        </p:nvGrpSpPr>
        <p:grpSpPr>
          <a:xfrm rot="0">
            <a:off x="888278" y="4607623"/>
            <a:ext cx="5793996" cy="2741182"/>
            <a:chOff x="0" y="0"/>
            <a:chExt cx="7725328" cy="3654910"/>
          </a:xfrm>
        </p:grpSpPr>
        <p:pic>
          <p:nvPicPr>
            <p:cNvPr name="Picture 10" id="10"/>
            <p:cNvPicPr>
              <a:picLocks noChangeAspect="true"/>
            </p:cNvPicPr>
            <p:nvPr/>
          </p:nvPicPr>
          <p:blipFill>
            <a:blip r:embed="rId2"/>
            <a:srcRect l="0" t="27838" r="0" b="0"/>
            <a:stretch>
              <a:fillRect/>
            </a:stretch>
          </p:blipFill>
          <p:spPr>
            <a:xfrm flipH="false" flipV="false">
              <a:off x="0" y="0"/>
              <a:ext cx="7725328" cy="3654910"/>
            </a:xfrm>
            <a:prstGeom prst="rect">
              <a:avLst/>
            </a:prstGeom>
          </p:spPr>
        </p:pic>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4039" t="1046" r="24085" b="1004"/>
          <a:stretch>
            <a:fillRect/>
          </a:stretch>
        </p:blipFill>
        <p:spPr>
          <a:xfrm flipH="false" flipV="false">
            <a:off x="0" y="0"/>
            <a:ext cx="7556500" cy="10693400"/>
          </a:xfrm>
          <a:prstGeom prst="rect">
            <a:avLst/>
          </a:prstGeom>
        </p:spPr>
      </p:pic>
      <p:grpSp>
        <p:nvGrpSpPr>
          <p:cNvPr name="Group 3" id="3"/>
          <p:cNvGrpSpPr/>
          <p:nvPr/>
        </p:nvGrpSpPr>
        <p:grpSpPr>
          <a:xfrm rot="0">
            <a:off x="5627490" y="-176029"/>
            <a:ext cx="1554247" cy="7324106"/>
            <a:chOff x="0" y="0"/>
            <a:chExt cx="570482" cy="2688294"/>
          </a:xfrm>
        </p:grpSpPr>
        <p:sp>
          <p:nvSpPr>
            <p:cNvPr name="Freeform 4" id="4"/>
            <p:cNvSpPr/>
            <p:nvPr/>
          </p:nvSpPr>
          <p:spPr>
            <a:xfrm flipH="false" flipV="false" rot="0">
              <a:off x="0" y="0"/>
              <a:ext cx="570482" cy="2688294"/>
            </a:xfrm>
            <a:custGeom>
              <a:avLst/>
              <a:gdLst/>
              <a:ahLst/>
              <a:cxnLst/>
              <a:rect r="r" b="b" t="t" l="l"/>
              <a:pathLst>
                <a:path h="2688294" w="570482">
                  <a:moveTo>
                    <a:pt x="0" y="0"/>
                  </a:moveTo>
                  <a:lnTo>
                    <a:pt x="570482" y="0"/>
                  </a:lnTo>
                  <a:lnTo>
                    <a:pt x="570482" y="2688294"/>
                  </a:lnTo>
                  <a:lnTo>
                    <a:pt x="0" y="2688294"/>
                  </a:lnTo>
                  <a:close/>
                </a:path>
              </a:pathLst>
            </a:custGeom>
            <a:solidFill>
              <a:srgbClr val="FFFFFF">
                <a:alpha val="88627"/>
              </a:srgbClr>
            </a:solidFill>
          </p:spPr>
        </p:sp>
      </p:grpSp>
      <p:sp>
        <p:nvSpPr>
          <p:cNvPr name="Freeform 5" id="5"/>
          <p:cNvSpPr/>
          <p:nvPr/>
        </p:nvSpPr>
        <p:spPr>
          <a:xfrm flipH="false" flipV="false" rot="0">
            <a:off x="5755361" y="-176029"/>
            <a:ext cx="1277514" cy="7182004"/>
          </a:xfrm>
          <a:custGeom>
            <a:avLst/>
            <a:gdLst/>
            <a:ahLst/>
            <a:cxnLst/>
            <a:rect r="r" b="b" t="t" l="l"/>
            <a:pathLst>
              <a:path h="7182004" w="1277514">
                <a:moveTo>
                  <a:pt x="0" y="0"/>
                </a:moveTo>
                <a:lnTo>
                  <a:pt x="1277515" y="0"/>
                </a:lnTo>
                <a:lnTo>
                  <a:pt x="1277515" y="7182004"/>
                </a:lnTo>
                <a:lnTo>
                  <a:pt x="0" y="7182004"/>
                </a:lnTo>
                <a:lnTo>
                  <a:pt x="0" y="0"/>
                </a:lnTo>
                <a:close/>
              </a:path>
            </a:pathLst>
          </a:custGeom>
          <a:blipFill>
            <a:blip r:embed="rId3">
              <a:alphaModFix amt="90000"/>
            </a:blip>
            <a:stretch>
              <a:fillRect l="-137395" t="0" r="-137395" b="0"/>
            </a:stretch>
          </a:blipFill>
        </p:spPr>
      </p:sp>
      <p:grpSp>
        <p:nvGrpSpPr>
          <p:cNvPr name="Group 6" id="6"/>
          <p:cNvGrpSpPr/>
          <p:nvPr/>
        </p:nvGrpSpPr>
        <p:grpSpPr>
          <a:xfrm rot="5400000">
            <a:off x="-5200298" y="4653680"/>
            <a:ext cx="11044059" cy="1384639"/>
            <a:chOff x="0" y="0"/>
            <a:chExt cx="5083481" cy="637337"/>
          </a:xfrm>
        </p:grpSpPr>
        <p:sp>
          <p:nvSpPr>
            <p:cNvPr name="Freeform 7" id="7"/>
            <p:cNvSpPr/>
            <p:nvPr/>
          </p:nvSpPr>
          <p:spPr>
            <a:xfrm flipH="false" flipV="false" rot="0">
              <a:off x="0" y="0"/>
              <a:ext cx="5083481" cy="637337"/>
            </a:xfrm>
            <a:custGeom>
              <a:avLst/>
              <a:gdLst/>
              <a:ahLst/>
              <a:cxnLst/>
              <a:rect r="r" b="b" t="t" l="l"/>
              <a:pathLst>
                <a:path h="637337" w="5083481">
                  <a:moveTo>
                    <a:pt x="0" y="0"/>
                  </a:moveTo>
                  <a:lnTo>
                    <a:pt x="5083481" y="0"/>
                  </a:lnTo>
                  <a:lnTo>
                    <a:pt x="5083481" y="637337"/>
                  </a:lnTo>
                  <a:lnTo>
                    <a:pt x="0" y="637337"/>
                  </a:lnTo>
                  <a:close/>
                </a:path>
              </a:pathLst>
            </a:custGeom>
            <a:solidFill>
              <a:srgbClr val="F6F4F0">
                <a:alpha val="52941"/>
              </a:srgbClr>
            </a:solidFill>
          </p:spPr>
        </p:sp>
      </p:grpSp>
      <p:sp>
        <p:nvSpPr>
          <p:cNvPr name="TextBox 8" id="8"/>
          <p:cNvSpPr txBox="true"/>
          <p:nvPr/>
        </p:nvSpPr>
        <p:spPr>
          <a:xfrm rot="0">
            <a:off x="1630989" y="2903671"/>
            <a:ext cx="3464539" cy="3324092"/>
          </a:xfrm>
          <a:prstGeom prst="rect">
            <a:avLst/>
          </a:prstGeom>
        </p:spPr>
        <p:txBody>
          <a:bodyPr anchor="t" rtlCol="false" tIns="0" lIns="0" bIns="0" rIns="0">
            <a:spAutoFit/>
          </a:bodyPr>
          <a:lstStyle/>
          <a:p>
            <a:pPr>
              <a:lnSpc>
                <a:spcPts val="2632"/>
              </a:lnSpc>
            </a:pPr>
            <a:r>
              <a:rPr lang="en-US" sz="1880" spc="195">
                <a:solidFill>
                  <a:srgbClr val="545454"/>
                </a:solidFill>
                <a:latin typeface="Open Sans Light"/>
              </a:rPr>
              <a:t>Η Ηράκλειά που τον Ιούνιο του 2007 εγκαταστάθηκε η πρώτη στον κόσμο αυτόματη πλωτή ανεμογεννήτρια που ταυτόχρονα διαθέτει και μονάδα αφαλάτωσης. Η μονάδα αυτή φέρει το ελληνικό όνομα «Υδριάδα».</a:t>
            </a:r>
          </a:p>
        </p:txBody>
      </p:sp>
      <p:sp>
        <p:nvSpPr>
          <p:cNvPr name="TextBox 9" id="9"/>
          <p:cNvSpPr txBox="true"/>
          <p:nvPr/>
        </p:nvSpPr>
        <p:spPr>
          <a:xfrm rot="0">
            <a:off x="1630989" y="1128259"/>
            <a:ext cx="3464539" cy="1145155"/>
          </a:xfrm>
          <a:prstGeom prst="rect">
            <a:avLst/>
          </a:prstGeom>
        </p:spPr>
        <p:txBody>
          <a:bodyPr anchor="t" rtlCol="false" tIns="0" lIns="0" bIns="0" rIns="0">
            <a:spAutoFit/>
          </a:bodyPr>
          <a:lstStyle/>
          <a:p>
            <a:pPr algn="just">
              <a:lnSpc>
                <a:spcPts val="4311"/>
              </a:lnSpc>
            </a:pPr>
            <a:r>
              <a:rPr lang="en-US" sz="3919" spc="82">
                <a:solidFill>
                  <a:srgbClr val="545454"/>
                </a:solidFill>
                <a:latin typeface="Hatton Italics"/>
              </a:rPr>
              <a:t>ΙΣΤΟΡΙΚΗ</a:t>
            </a:r>
          </a:p>
          <a:p>
            <a:pPr algn="just">
              <a:lnSpc>
                <a:spcPts val="4311"/>
              </a:lnSpc>
            </a:pPr>
            <a:r>
              <a:rPr lang="en-US" sz="3919" spc="82">
                <a:solidFill>
                  <a:srgbClr val="545454"/>
                </a:solidFill>
                <a:latin typeface="Hatton Italics"/>
              </a:rPr>
              <a:t>ΑΝΑΔΡΟΜΗ</a:t>
            </a:r>
          </a:p>
        </p:txBody>
      </p:sp>
      <p:grpSp>
        <p:nvGrpSpPr>
          <p:cNvPr name="Group 10" id="10"/>
          <p:cNvGrpSpPr/>
          <p:nvPr/>
        </p:nvGrpSpPr>
        <p:grpSpPr>
          <a:xfrm rot="0">
            <a:off x="5627490" y="7295514"/>
            <a:ext cx="1554247" cy="3002788"/>
            <a:chOff x="0" y="0"/>
            <a:chExt cx="570482" cy="1102165"/>
          </a:xfrm>
        </p:grpSpPr>
        <p:sp>
          <p:nvSpPr>
            <p:cNvPr name="Freeform 11" id="11"/>
            <p:cNvSpPr/>
            <p:nvPr/>
          </p:nvSpPr>
          <p:spPr>
            <a:xfrm flipH="false" flipV="false" rot="0">
              <a:off x="0" y="0"/>
              <a:ext cx="570482" cy="1102165"/>
            </a:xfrm>
            <a:custGeom>
              <a:avLst/>
              <a:gdLst/>
              <a:ahLst/>
              <a:cxnLst/>
              <a:rect r="r" b="b" t="t" l="l"/>
              <a:pathLst>
                <a:path h="1102165" w="570482">
                  <a:moveTo>
                    <a:pt x="0" y="0"/>
                  </a:moveTo>
                  <a:lnTo>
                    <a:pt x="570482" y="0"/>
                  </a:lnTo>
                  <a:lnTo>
                    <a:pt x="570482" y="1102165"/>
                  </a:lnTo>
                  <a:lnTo>
                    <a:pt x="0" y="1102165"/>
                  </a:lnTo>
                  <a:close/>
                </a:path>
              </a:pathLst>
            </a:custGeom>
            <a:solidFill>
              <a:srgbClr val="FFFFFF">
                <a:alpha val="88627"/>
              </a:srgbClr>
            </a:solidFill>
          </p:spPr>
        </p:sp>
      </p:grpSp>
      <p:sp>
        <p:nvSpPr>
          <p:cNvPr name="Freeform 12" id="12"/>
          <p:cNvSpPr/>
          <p:nvPr/>
        </p:nvSpPr>
        <p:spPr>
          <a:xfrm flipH="false" flipV="false" rot="0">
            <a:off x="5755361" y="7466942"/>
            <a:ext cx="1277514" cy="2659932"/>
          </a:xfrm>
          <a:custGeom>
            <a:avLst/>
            <a:gdLst/>
            <a:ahLst/>
            <a:cxnLst/>
            <a:rect r="r" b="b" t="t" l="l"/>
            <a:pathLst>
              <a:path h="2659932" w="1277514">
                <a:moveTo>
                  <a:pt x="0" y="0"/>
                </a:moveTo>
                <a:lnTo>
                  <a:pt x="1277515" y="0"/>
                </a:lnTo>
                <a:lnTo>
                  <a:pt x="1277515" y="2659932"/>
                </a:lnTo>
                <a:lnTo>
                  <a:pt x="0" y="2659932"/>
                </a:lnTo>
                <a:lnTo>
                  <a:pt x="0" y="0"/>
                </a:lnTo>
                <a:close/>
              </a:path>
            </a:pathLst>
          </a:custGeom>
          <a:blipFill>
            <a:blip r:embed="rId4">
              <a:alphaModFix amt="90000"/>
            </a:blip>
            <a:stretch>
              <a:fillRect l="-106158" t="0" r="-106158"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67" t="1438" r="1553" b="1396"/>
          <a:stretch>
            <a:fillRect/>
          </a:stretch>
        </p:blipFill>
        <p:spPr>
          <a:xfrm flipH="false" flipV="false">
            <a:off x="0" y="0"/>
            <a:ext cx="7556500" cy="10693400"/>
          </a:xfrm>
          <a:prstGeom prst="rect">
            <a:avLst/>
          </a:prstGeom>
        </p:spPr>
      </p:pic>
      <p:sp>
        <p:nvSpPr>
          <p:cNvPr name="AutoShape 3" id="3"/>
          <p:cNvSpPr/>
          <p:nvPr/>
        </p:nvSpPr>
        <p:spPr>
          <a:xfrm flipV="true">
            <a:off x="756000" y="756000"/>
            <a:ext cx="0" cy="918000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4561052" y="4514553"/>
            <a:ext cx="1278487" cy="1278487"/>
            <a:chOff x="0" y="0"/>
            <a:chExt cx="812800" cy="812800"/>
          </a:xfrm>
        </p:grpSpPr>
        <p:sp>
          <p:nvSpPr>
            <p:cNvPr name="Freeform 5" id="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8B6FF"/>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2519"/>
                </a:lnSpc>
              </a:pPr>
            </a:p>
          </p:txBody>
        </p:sp>
      </p:grpSp>
      <p:sp>
        <p:nvSpPr>
          <p:cNvPr name="TextBox 7" id="7"/>
          <p:cNvSpPr txBox="true"/>
          <p:nvPr/>
        </p:nvSpPr>
        <p:spPr>
          <a:xfrm rot="0">
            <a:off x="1871134" y="4810060"/>
            <a:ext cx="4292477" cy="708024"/>
          </a:xfrm>
          <a:prstGeom prst="rect">
            <a:avLst/>
          </a:prstGeom>
        </p:spPr>
        <p:txBody>
          <a:bodyPr anchor="t" rtlCol="false" tIns="0" lIns="0" bIns="0" rIns="0">
            <a:spAutoFit/>
          </a:bodyPr>
          <a:lstStyle/>
          <a:p>
            <a:pPr>
              <a:lnSpc>
                <a:spcPts val="5600"/>
              </a:lnSpc>
            </a:pPr>
            <a:r>
              <a:rPr lang="en-US" sz="4000">
                <a:solidFill>
                  <a:srgbClr val="000000"/>
                </a:solidFill>
                <a:latin typeface="Lovelace Bold"/>
              </a:rPr>
              <a:t>2ο Εργαστήριο</a:t>
            </a:r>
          </a:p>
        </p:txBody>
      </p:sp>
      <p:sp>
        <p:nvSpPr>
          <p:cNvPr name="TextBox 8" id="8"/>
          <p:cNvSpPr txBox="true"/>
          <p:nvPr/>
        </p:nvSpPr>
        <p:spPr>
          <a:xfrm rot="0">
            <a:off x="1871134" y="5629870"/>
            <a:ext cx="4961898" cy="815340"/>
          </a:xfrm>
          <a:prstGeom prst="rect">
            <a:avLst/>
          </a:prstGeom>
        </p:spPr>
        <p:txBody>
          <a:bodyPr anchor="t" rtlCol="false" tIns="0" lIns="0" bIns="0" rIns="0">
            <a:spAutoFit/>
          </a:bodyPr>
          <a:lstStyle/>
          <a:p>
            <a:pPr>
              <a:lnSpc>
                <a:spcPts val="3359"/>
              </a:lnSpc>
            </a:pPr>
            <a:r>
              <a:rPr lang="en-US" sz="2400">
                <a:solidFill>
                  <a:srgbClr val="000000"/>
                </a:solidFill>
                <a:latin typeface="Open Sans Light Italics"/>
              </a:rPr>
              <a:t>Κατασκευή ανεμογεννητριών για τη μακέτα</a:t>
            </a:r>
          </a:p>
        </p:txBody>
      </p:sp>
      <p:sp>
        <p:nvSpPr>
          <p:cNvPr name="TextBox 9" id="9"/>
          <p:cNvSpPr txBox="true"/>
          <p:nvPr/>
        </p:nvSpPr>
        <p:spPr>
          <a:xfrm rot="0">
            <a:off x="3596592" y="9655013"/>
            <a:ext cx="3207408" cy="415290"/>
          </a:xfrm>
          <a:prstGeom prst="rect">
            <a:avLst/>
          </a:prstGeom>
        </p:spPr>
        <p:txBody>
          <a:bodyPr anchor="t" rtlCol="false" tIns="0" lIns="0" bIns="0" rIns="0">
            <a:spAutoFit/>
          </a:bodyPr>
          <a:lstStyle/>
          <a:p>
            <a:pPr algn="r">
              <a:lnSpc>
                <a:spcPts val="3359"/>
              </a:lnSpc>
            </a:pPr>
            <a:r>
              <a:rPr lang="en-US" sz="2400">
                <a:solidFill>
                  <a:srgbClr val="000000"/>
                </a:solidFill>
                <a:latin typeface="Lovelace"/>
              </a:rPr>
              <a:t>ΕΛΛΑΚ 2023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DAFlxhQgsYk</dc:identifier>
  <dcterms:modified xsi:type="dcterms:W3CDTF">2011-08-01T06:04:30Z</dcterms:modified>
  <cp:revision>1</cp:revision>
  <dc:title>1ο Εργαστήριο</dc:title>
</cp:coreProperties>
</file>